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256" r:id="rId3"/>
    <p:sldId id="257" r:id="rId4"/>
    <p:sldId id="263" r:id="rId5"/>
    <p:sldId id="265" r:id="rId6"/>
    <p:sldId id="269" r:id="rId7"/>
    <p:sldId id="266" r:id="rId8"/>
    <p:sldId id="268" r:id="rId9"/>
    <p:sldId id="267"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SHANT  KUMAR SINGH" initials="PKS" lastIdx="1" clrIdx="0">
    <p:extLst>
      <p:ext uri="{19B8F6BF-5375-455C-9EA6-DF929625EA0E}">
        <p15:presenceInfo xmlns:p15="http://schemas.microsoft.com/office/powerpoint/2012/main" userId="PRASHANT  KUMAR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4" autoAdjust="0"/>
    <p:restoredTop sz="89659" autoAdjust="0"/>
  </p:normalViewPr>
  <p:slideViewPr>
    <p:cSldViewPr snapToGrid="0">
      <p:cViewPr varScale="1">
        <p:scale>
          <a:sx n="102" d="100"/>
          <a:sy n="102" d="100"/>
        </p:scale>
        <p:origin x="14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45566-FBDF-476C-BBE6-F2EF94D4195F}" type="datetimeFigureOut">
              <a:rPr lang="en-IN" smtClean="0"/>
              <a:t>08-05-2025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1D386-5014-47AF-9AC3-A59CFAC43199}" type="slidenum">
              <a:rPr lang="en-IN" smtClean="0"/>
              <a:t>‹#›</a:t>
            </a:fld>
            <a:endParaRPr lang="en-IN"/>
          </a:p>
        </p:txBody>
      </p:sp>
    </p:spTree>
    <p:extLst>
      <p:ext uri="{BB962C8B-B14F-4D97-AF65-F5344CB8AC3E}">
        <p14:creationId xmlns:p14="http://schemas.microsoft.com/office/powerpoint/2010/main" val="261624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01D386-5014-47AF-9AC3-A59CFAC43199}" type="slidenum">
              <a:rPr lang="en-IN" smtClean="0"/>
              <a:t>4</a:t>
            </a:fld>
            <a:endParaRPr lang="en-IN"/>
          </a:p>
        </p:txBody>
      </p:sp>
    </p:spTree>
    <p:extLst>
      <p:ext uri="{BB962C8B-B14F-4D97-AF65-F5344CB8AC3E}">
        <p14:creationId xmlns:p14="http://schemas.microsoft.com/office/powerpoint/2010/main" val="377524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01D386-5014-47AF-9AC3-A59CFAC43199}" type="slidenum">
              <a:rPr lang="en-IN" smtClean="0"/>
              <a:t>5</a:t>
            </a:fld>
            <a:endParaRPr lang="en-IN"/>
          </a:p>
        </p:txBody>
      </p:sp>
    </p:spTree>
    <p:extLst>
      <p:ext uri="{BB962C8B-B14F-4D97-AF65-F5344CB8AC3E}">
        <p14:creationId xmlns:p14="http://schemas.microsoft.com/office/powerpoint/2010/main" val="154407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01D386-5014-47AF-9AC3-A59CFAC43199}" type="slidenum">
              <a:rPr lang="en-IN" smtClean="0"/>
              <a:t>6</a:t>
            </a:fld>
            <a:endParaRPr lang="en-IN"/>
          </a:p>
        </p:txBody>
      </p:sp>
    </p:spTree>
    <p:extLst>
      <p:ext uri="{BB962C8B-B14F-4D97-AF65-F5344CB8AC3E}">
        <p14:creationId xmlns:p14="http://schemas.microsoft.com/office/powerpoint/2010/main" val="309456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01D386-5014-47AF-9AC3-A59CFAC43199}" type="slidenum">
              <a:rPr lang="en-IN" smtClean="0"/>
              <a:t>8</a:t>
            </a:fld>
            <a:endParaRPr lang="en-IN"/>
          </a:p>
        </p:txBody>
      </p:sp>
    </p:spTree>
    <p:extLst>
      <p:ext uri="{BB962C8B-B14F-4D97-AF65-F5344CB8AC3E}">
        <p14:creationId xmlns:p14="http://schemas.microsoft.com/office/powerpoint/2010/main" val="184971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FE9C6A2-404D-4857-BFE1-2F6FB31CD6FF}" type="datetime1">
              <a:rPr lang="en-IN" smtClean="0"/>
              <a:t>08-05-2025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25377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4A38F0D-9429-407B-8334-01BD821E54CB}" type="datetime1">
              <a:rPr lang="en-IN" smtClean="0"/>
              <a:t>08-05-2025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26648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2F1461D-0468-4B62-9E30-4686A180AFB5}" type="datetime1">
              <a:rPr lang="en-IN" smtClean="0"/>
              <a:t>08-05-2025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2010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C3349C05-927F-3348-96DF-9086CF2761D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025" y="5747196"/>
            <a:ext cx="1826231" cy="543508"/>
          </a:xfrm>
          <a:prstGeom prst="rect">
            <a:avLst/>
          </a:prstGeom>
          <a:effectLst/>
        </p:spPr>
      </p:pic>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38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370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5770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7394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46458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1052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63853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892197252"/>
      </p:ext>
    </p:extLst>
  </p:cSld>
  <p:clrMapOvr>
    <a:masterClrMapping/>
  </p:clrMapOvr>
  <p:extLst>
    <p:ext uri="{DCECCB84-F9BA-43D5-87BE-67443E8EF086}">
      <p15:sldGuideLst xmlns:p15="http://schemas.microsoft.com/office/powerpoint/2012/main">
        <p15:guide id="1" orient="horz" pos="1633">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7EB1E8B-0EA4-4C3D-B636-6F764E98978C}" type="datetime1">
              <a:rPr lang="en-IN" smtClean="0"/>
              <a:t>08-05-2025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421399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190232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0676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5836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55057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671858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698188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EB2C8F94-9D67-854F-8417-3B884156945E}"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4">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025" y="753866"/>
            <a:ext cx="1826231"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674546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C3349C05-927F-3348-96DF-9086CF2761D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1A8B8E1E-F24F-4C3B-B7A9-75CA23DAE77D}"/>
              </a:ext>
            </a:extLst>
          </p:cNvPr>
          <p:cNvPicPr>
            <a:picLocks noChangeAspect="1"/>
          </p:cNvPicPr>
          <p:nvPr userDrawn="1"/>
        </p:nvPicPr>
        <p:blipFill>
          <a:blip r:embed="rId2"/>
          <a:stretch>
            <a:fillRect/>
          </a:stretch>
        </p:blipFill>
        <p:spPr>
          <a:xfrm>
            <a:off x="611108" y="5533761"/>
            <a:ext cx="2411307" cy="930531"/>
          </a:xfrm>
          <a:prstGeom prst="rect">
            <a:avLst/>
          </a:prstGeom>
        </p:spPr>
      </p:pic>
    </p:spTree>
    <p:extLst>
      <p:ext uri="{BB962C8B-B14F-4D97-AF65-F5344CB8AC3E}">
        <p14:creationId xmlns:p14="http://schemas.microsoft.com/office/powerpoint/2010/main" val="573616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930189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93635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200D22-6E0A-4483-BAC2-594FC76B5D8C}" type="datetime1">
              <a:rPr lang="en-IN" smtClean="0"/>
              <a:t>08-05-2025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1676044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905129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217873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69962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19482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909867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73622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058714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565950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763695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09321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73C80A2-E348-487B-B960-B54EECE1B761}" type="datetime1">
              <a:rPr lang="en-IN" smtClean="0"/>
              <a:t>08-05-2025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876252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 Full Photo" preserve="1">
  <p:cSld name="Cover - Full Photo">
    <p:bg>
      <p:bgPr>
        <a:solidFill>
          <a:srgbClr val="E7E7E5"/>
        </a:solidFill>
        <a:effectLst/>
      </p:bgPr>
    </p:bg>
    <p:spTree>
      <p:nvGrpSpPr>
        <p:cNvPr id="1" name="Shape 16"/>
        <p:cNvGrpSpPr/>
        <p:nvPr/>
      </p:nvGrpSpPr>
      <p:grpSpPr>
        <a:xfrm>
          <a:off x="0" y="0"/>
          <a:ext cx="0" cy="0"/>
          <a:chOff x="0" y="0"/>
          <a:chExt cx="0" cy="0"/>
        </a:xfrm>
      </p:grpSpPr>
      <p:sp>
        <p:nvSpPr>
          <p:cNvPr id="17" name="Google Shape;17;p30"/>
          <p:cNvSpPr txBox="1">
            <a:spLocks noGrp="1"/>
          </p:cNvSpPr>
          <p:nvPr>
            <p:ph type="ftr" idx="11"/>
          </p:nvPr>
        </p:nvSpPr>
        <p:spPr>
          <a:xfrm>
            <a:off x="4165600" y="6423953"/>
            <a:ext cx="3860800" cy="214506"/>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794"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04738" rtl="0" eaLnBrk="1" fontAlgn="auto" latinLnBrk="0" hangingPunct="1">
              <a:lnSpc>
                <a:spcPct val="100000"/>
              </a:lnSpc>
              <a:spcBef>
                <a:spcPts val="0"/>
              </a:spcBef>
              <a:spcAft>
                <a:spcPts val="0"/>
              </a:spcAft>
              <a:buClrTx/>
              <a:buSzPts val="1400"/>
              <a:buFontTx/>
              <a:buNone/>
              <a:tabLst/>
              <a:defRPr/>
            </a:pPr>
            <a:endParaRPr kumimoji="0" lang="en-IN" sz="794" b="0" i="0" u="none" strike="noStrike" kern="1200" cap="none" spc="0" normalizeH="0" baseline="0" noProof="0">
              <a:ln>
                <a:noFill/>
              </a:ln>
              <a:solidFill>
                <a:srgbClr val="FFFFFF"/>
              </a:solidFill>
              <a:effectLst/>
              <a:uLnTx/>
              <a:uFillTx/>
              <a:latin typeface="Gill Sans"/>
              <a:sym typeface="Gill Sans"/>
            </a:endParaRPr>
          </a:p>
        </p:txBody>
      </p:sp>
      <p:sp>
        <p:nvSpPr>
          <p:cNvPr id="18" name="Google Shape;18;p30"/>
          <p:cNvSpPr txBox="1">
            <a:spLocks noGrp="1"/>
          </p:cNvSpPr>
          <p:nvPr>
            <p:ph type="sldNum" idx="12"/>
          </p:nvPr>
        </p:nvSpPr>
        <p:spPr>
          <a:xfrm>
            <a:off x="9144000" y="6423953"/>
            <a:ext cx="2844800" cy="214506"/>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794" b="0" i="0" u="none" strike="noStrike" cap="none">
                <a:solidFill>
                  <a:srgbClr val="FFFFFF"/>
                </a:solidFill>
                <a:latin typeface="Gill Sans"/>
                <a:ea typeface="Gill Sans"/>
                <a:cs typeface="Gill Sans"/>
                <a:sym typeface="Gill Sans"/>
              </a:defRPr>
            </a:lvl1pPr>
            <a:lvl2pPr marL="0" lvl="1" indent="0" algn="r">
              <a:spcBef>
                <a:spcPts val="0"/>
              </a:spcBef>
              <a:buNone/>
              <a:defRPr sz="794" b="0" i="0" u="none" strike="noStrike" cap="none">
                <a:solidFill>
                  <a:srgbClr val="FFFFFF"/>
                </a:solidFill>
                <a:latin typeface="Gill Sans"/>
                <a:ea typeface="Gill Sans"/>
                <a:cs typeface="Gill Sans"/>
                <a:sym typeface="Gill Sans"/>
              </a:defRPr>
            </a:lvl2pPr>
            <a:lvl3pPr marL="0" lvl="2" indent="0" algn="r">
              <a:spcBef>
                <a:spcPts val="0"/>
              </a:spcBef>
              <a:buNone/>
              <a:defRPr sz="794" b="0" i="0" u="none" strike="noStrike" cap="none">
                <a:solidFill>
                  <a:srgbClr val="FFFFFF"/>
                </a:solidFill>
                <a:latin typeface="Gill Sans"/>
                <a:ea typeface="Gill Sans"/>
                <a:cs typeface="Gill Sans"/>
                <a:sym typeface="Gill Sans"/>
              </a:defRPr>
            </a:lvl3pPr>
            <a:lvl4pPr marL="0" lvl="3" indent="0" algn="r">
              <a:spcBef>
                <a:spcPts val="0"/>
              </a:spcBef>
              <a:buNone/>
              <a:defRPr sz="794" b="0" i="0" u="none" strike="noStrike" cap="none">
                <a:solidFill>
                  <a:srgbClr val="FFFFFF"/>
                </a:solidFill>
                <a:latin typeface="Gill Sans"/>
                <a:ea typeface="Gill Sans"/>
                <a:cs typeface="Gill Sans"/>
                <a:sym typeface="Gill Sans"/>
              </a:defRPr>
            </a:lvl4pPr>
            <a:lvl5pPr marL="0" lvl="4" indent="0" algn="r">
              <a:spcBef>
                <a:spcPts val="0"/>
              </a:spcBef>
              <a:buNone/>
              <a:defRPr sz="794" b="0" i="0" u="none" strike="noStrike" cap="none">
                <a:solidFill>
                  <a:srgbClr val="FFFFFF"/>
                </a:solidFill>
                <a:latin typeface="Gill Sans"/>
                <a:ea typeface="Gill Sans"/>
                <a:cs typeface="Gill Sans"/>
                <a:sym typeface="Gill Sans"/>
              </a:defRPr>
            </a:lvl5pPr>
            <a:lvl6pPr marL="0" lvl="5" indent="0" algn="r">
              <a:spcBef>
                <a:spcPts val="0"/>
              </a:spcBef>
              <a:buNone/>
              <a:defRPr sz="794" b="0" i="0" u="none" strike="noStrike" cap="none">
                <a:solidFill>
                  <a:srgbClr val="FFFFFF"/>
                </a:solidFill>
                <a:latin typeface="Gill Sans"/>
                <a:ea typeface="Gill Sans"/>
                <a:cs typeface="Gill Sans"/>
                <a:sym typeface="Gill Sans"/>
              </a:defRPr>
            </a:lvl6pPr>
            <a:lvl7pPr marL="0" lvl="6" indent="0" algn="r">
              <a:spcBef>
                <a:spcPts val="0"/>
              </a:spcBef>
              <a:buNone/>
              <a:defRPr sz="794" b="0" i="0" u="none" strike="noStrike" cap="none">
                <a:solidFill>
                  <a:srgbClr val="FFFFFF"/>
                </a:solidFill>
                <a:latin typeface="Gill Sans"/>
                <a:ea typeface="Gill Sans"/>
                <a:cs typeface="Gill Sans"/>
                <a:sym typeface="Gill Sans"/>
              </a:defRPr>
            </a:lvl7pPr>
            <a:lvl8pPr marL="0" lvl="7" indent="0" algn="r">
              <a:spcBef>
                <a:spcPts val="0"/>
              </a:spcBef>
              <a:buNone/>
              <a:defRPr sz="794" b="0" i="0" u="none" strike="noStrike" cap="none">
                <a:solidFill>
                  <a:srgbClr val="FFFFFF"/>
                </a:solidFill>
                <a:latin typeface="Gill Sans"/>
                <a:ea typeface="Gill Sans"/>
                <a:cs typeface="Gill Sans"/>
                <a:sym typeface="Gill Sans"/>
              </a:defRPr>
            </a:lvl8pPr>
            <a:lvl9pPr marL="0" lvl="8" indent="0" algn="r">
              <a:spcBef>
                <a:spcPts val="0"/>
              </a:spcBef>
              <a:buNone/>
              <a:defRPr sz="794" b="0" i="0" u="none" strike="noStrike" cap="none">
                <a:solidFill>
                  <a:srgbClr val="FFFFFF"/>
                </a:solidFill>
                <a:latin typeface="Gill Sans"/>
                <a:ea typeface="Gill Sans"/>
                <a:cs typeface="Gill Sans"/>
                <a:sym typeface="Gill Sans"/>
              </a:defRPr>
            </a:lvl9pPr>
          </a:lstStyle>
          <a:p>
            <a:pPr marL="0" marR="0" lvl="0" indent="0" algn="r" defTabSz="604738" rtl="0" eaLnBrk="1" fontAlgn="auto" latinLnBrk="0" hangingPunct="1">
              <a:lnSpc>
                <a:spcPct val="100000"/>
              </a:lnSpc>
              <a:spcBef>
                <a:spcPts val="0"/>
              </a:spcBef>
              <a:spcAft>
                <a:spcPts val="0"/>
              </a:spcAft>
              <a:buClrTx/>
              <a:buSzTx/>
              <a:buFontTx/>
              <a:buNone/>
              <a:tabLst/>
              <a:defRPr/>
            </a:pPr>
            <a:fld id="{00000000-1234-1234-1234-123412341234}" type="slidenum">
              <a:rPr kumimoji="0" lang="en-US" sz="794" b="0" i="0" u="none" strike="noStrike" kern="1200" cap="none" spc="0" normalizeH="0" baseline="0" noProof="0" smtClean="0">
                <a:ln>
                  <a:noFill/>
                </a:ln>
                <a:solidFill>
                  <a:srgbClr val="FFFFFF"/>
                </a:solidFill>
                <a:effectLst/>
                <a:uLnTx/>
                <a:uFillTx/>
                <a:latin typeface="Gill Sans"/>
                <a:sym typeface="Gill Sans"/>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a:sym typeface="Gill Sans"/>
            </a:endParaRPr>
          </a:p>
        </p:txBody>
      </p:sp>
      <p:sp>
        <p:nvSpPr>
          <p:cNvPr id="19" name="Google Shape;19;p30"/>
          <p:cNvSpPr txBox="1">
            <a:spLocks noGrp="1"/>
          </p:cNvSpPr>
          <p:nvPr>
            <p:ph type="ctrTitle"/>
          </p:nvPr>
        </p:nvSpPr>
        <p:spPr>
          <a:xfrm>
            <a:off x="914400" y="2118715"/>
            <a:ext cx="51816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dk1"/>
              </a:buClr>
              <a:buSzPts val="2400"/>
              <a:buFont typeface="Gill Sans"/>
              <a:buNone/>
              <a:defRPr sz="3174">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0"/>
          <p:cNvSpPr txBox="1">
            <a:spLocks noGrp="1"/>
          </p:cNvSpPr>
          <p:nvPr>
            <p:ph type="subTitle" idx="1"/>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dk1"/>
              </a:buClr>
              <a:buSzPts val="1600"/>
              <a:buNone/>
              <a:defRPr sz="2116">
                <a:solidFill>
                  <a:schemeClr val="dk1"/>
                </a:solidFill>
              </a:defRPr>
            </a:lvl1pPr>
            <a:lvl2pPr lvl="1" algn="ctr">
              <a:spcBef>
                <a:spcPts val="1058"/>
              </a:spcBef>
              <a:spcAft>
                <a:spcPts val="0"/>
              </a:spcAft>
              <a:buClr>
                <a:schemeClr val="lt1"/>
              </a:buClr>
              <a:buSzPts val="1600"/>
              <a:buNone/>
              <a:defRPr>
                <a:solidFill>
                  <a:schemeClr val="lt1"/>
                </a:solidFill>
              </a:defRPr>
            </a:lvl2pPr>
            <a:lvl3pPr lvl="2" algn="ctr">
              <a:spcBef>
                <a:spcPts val="1058"/>
              </a:spcBef>
              <a:spcAft>
                <a:spcPts val="0"/>
              </a:spcAft>
              <a:buClr>
                <a:schemeClr val="lt1"/>
              </a:buClr>
              <a:buSzPts val="1800"/>
              <a:buNone/>
              <a:defRPr>
                <a:solidFill>
                  <a:schemeClr val="lt1"/>
                </a:solidFill>
              </a:defRPr>
            </a:lvl3pPr>
            <a:lvl4pPr lvl="3" algn="ctr">
              <a:spcBef>
                <a:spcPts val="423"/>
              </a:spcBef>
              <a:spcAft>
                <a:spcPts val="0"/>
              </a:spcAft>
              <a:buClr>
                <a:schemeClr val="lt1"/>
              </a:buClr>
              <a:buSzPts val="1600"/>
              <a:buNone/>
              <a:defRPr>
                <a:solidFill>
                  <a:schemeClr val="lt1"/>
                </a:solidFill>
              </a:defRPr>
            </a:lvl4pPr>
            <a:lvl5pPr lvl="4" algn="ctr">
              <a:spcBef>
                <a:spcPts val="370"/>
              </a:spcBef>
              <a:spcAft>
                <a:spcPts val="0"/>
              </a:spcAft>
              <a:buClr>
                <a:schemeClr val="lt1"/>
              </a:buClr>
              <a:buSzPts val="1400"/>
              <a:buNone/>
              <a:defRPr>
                <a:solidFill>
                  <a:schemeClr val="lt1"/>
                </a:solidFill>
              </a:defRPr>
            </a:lvl5pPr>
            <a:lvl6pPr lvl="5" algn="ctr">
              <a:spcBef>
                <a:spcPts val="529"/>
              </a:spcBef>
              <a:spcAft>
                <a:spcPts val="0"/>
              </a:spcAft>
              <a:buClr>
                <a:schemeClr val="lt1"/>
              </a:buClr>
              <a:buSzPts val="2000"/>
              <a:buNone/>
              <a:defRPr>
                <a:solidFill>
                  <a:schemeClr val="lt1"/>
                </a:solidFill>
              </a:defRPr>
            </a:lvl6pPr>
            <a:lvl7pPr lvl="6" algn="ctr">
              <a:spcBef>
                <a:spcPts val="529"/>
              </a:spcBef>
              <a:spcAft>
                <a:spcPts val="0"/>
              </a:spcAft>
              <a:buClr>
                <a:schemeClr val="lt1"/>
              </a:buClr>
              <a:buSzPts val="2000"/>
              <a:buNone/>
              <a:defRPr>
                <a:solidFill>
                  <a:schemeClr val="lt1"/>
                </a:solidFill>
              </a:defRPr>
            </a:lvl7pPr>
            <a:lvl8pPr lvl="7" algn="ctr">
              <a:spcBef>
                <a:spcPts val="529"/>
              </a:spcBef>
              <a:spcAft>
                <a:spcPts val="0"/>
              </a:spcAft>
              <a:buClr>
                <a:schemeClr val="lt1"/>
              </a:buClr>
              <a:buSzPts val="2000"/>
              <a:buNone/>
              <a:defRPr>
                <a:solidFill>
                  <a:schemeClr val="lt1"/>
                </a:solidFill>
              </a:defRPr>
            </a:lvl8pPr>
            <a:lvl9pPr lvl="8" algn="ctr">
              <a:spcBef>
                <a:spcPts val="529"/>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338979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952" y="2700524"/>
            <a:ext cx="9143697" cy="809284"/>
          </a:xfrm>
        </p:spPr>
        <p:txBody>
          <a:bodyPr anchor="b"/>
          <a:lstStyle>
            <a:lvl1pPr algn="ctr">
              <a:defRPr sz="4465"/>
            </a:lvl1pPr>
          </a:lstStyle>
          <a:p>
            <a:r>
              <a:rPr lang="en-US"/>
              <a:t>Click to edit Master title style</a:t>
            </a:r>
          </a:p>
        </p:txBody>
      </p:sp>
      <p:sp>
        <p:nvSpPr>
          <p:cNvPr id="3" name="Subtitle 2"/>
          <p:cNvSpPr>
            <a:spLocks noGrp="1"/>
          </p:cNvSpPr>
          <p:nvPr>
            <p:ph type="subTitle" idx="1"/>
          </p:nvPr>
        </p:nvSpPr>
        <p:spPr>
          <a:xfrm>
            <a:off x="1523952" y="3601879"/>
            <a:ext cx="9143697" cy="1655690"/>
          </a:xfrm>
        </p:spPr>
        <p:txBody>
          <a:bodyPr/>
          <a:lstStyle>
            <a:lvl1pPr marL="0" indent="0" algn="ctr">
              <a:buNone/>
              <a:defRPr sz="1786"/>
            </a:lvl1pPr>
            <a:lvl2pPr marL="340243" indent="0" algn="ctr">
              <a:buNone/>
              <a:defRPr sz="1488"/>
            </a:lvl2pPr>
            <a:lvl3pPr marL="680488" indent="0" algn="ctr">
              <a:buNone/>
              <a:defRPr sz="1337"/>
            </a:lvl3pPr>
            <a:lvl4pPr marL="1020732" indent="0" algn="ctr">
              <a:buNone/>
              <a:defRPr sz="1190"/>
            </a:lvl4pPr>
            <a:lvl5pPr marL="1360974" indent="0" algn="ctr">
              <a:buNone/>
              <a:defRPr sz="1190"/>
            </a:lvl5pPr>
            <a:lvl6pPr marL="1700618" indent="0" algn="ctr">
              <a:buNone/>
              <a:defRPr sz="1190"/>
            </a:lvl6pPr>
            <a:lvl7pPr marL="2040861" indent="0" algn="ctr">
              <a:buNone/>
              <a:defRPr sz="1190"/>
            </a:lvl7pPr>
            <a:lvl8pPr marL="2381105" indent="0" algn="ctr">
              <a:buNone/>
              <a:defRPr sz="1190"/>
            </a:lvl8pPr>
            <a:lvl9pPr marL="2721349" indent="0" algn="ctr">
              <a:buNone/>
              <a:defRPr sz="119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4738"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5" name="Footer Placeholder 4"/>
          <p:cNvSpPr>
            <a:spLocks noGrp="1"/>
          </p:cNvSpPr>
          <p:nvPr>
            <p:ph type="ftr" sz="quarter" idx="11"/>
          </p:nvPr>
        </p:nvSpPr>
        <p:spPr/>
        <p:txBody>
          <a:bodyP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604738" rtl="0" eaLnBrk="1" fontAlgn="auto" latinLnBrk="0" hangingPunct="1">
              <a:lnSpc>
                <a:spcPct val="100000"/>
              </a:lnSpc>
              <a:spcBef>
                <a:spcPts val="0"/>
              </a:spcBef>
              <a:spcAft>
                <a:spcPts val="0"/>
              </a:spcAft>
              <a:buClrTx/>
              <a:buSzTx/>
              <a:buFontTx/>
              <a:buNone/>
              <a:tabLst/>
              <a:defRPr/>
            </a:pPr>
            <a:fld id="{9B618960-8005-486C-9A75-10CB2AAC16F9}"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Tree>
    <p:extLst>
      <p:ext uri="{BB962C8B-B14F-4D97-AF65-F5344CB8AC3E}">
        <p14:creationId xmlns:p14="http://schemas.microsoft.com/office/powerpoint/2010/main" val="1398719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9080" y="206375"/>
            <a:ext cx="11210683" cy="592139"/>
          </a:xfrm>
        </p:spPr>
        <p:txBody>
          <a:bodyPr>
            <a:noAutofit/>
          </a:bodyPr>
          <a:lstStyle>
            <a:lvl1pPr algn="l">
              <a:defRPr sz="3174" b="1">
                <a:solidFill>
                  <a:srgbClr val="00345C"/>
                </a:solidFill>
              </a:defRPr>
            </a:lvl1pPr>
          </a:lstStyle>
          <a:p>
            <a:r>
              <a:rPr lang="en-US" dirty="0"/>
              <a:t>Click to edit Master title style</a:t>
            </a:r>
          </a:p>
        </p:txBody>
      </p:sp>
      <p:sp>
        <p:nvSpPr>
          <p:cNvPr id="3" name="Content Placeholder 2"/>
          <p:cNvSpPr>
            <a:spLocks noGrp="1"/>
          </p:cNvSpPr>
          <p:nvPr>
            <p:ph sz="half" idx="1"/>
          </p:nvPr>
        </p:nvSpPr>
        <p:spPr>
          <a:xfrm>
            <a:off x="359080" y="1600202"/>
            <a:ext cx="5622683" cy="4525963"/>
          </a:xfrm>
        </p:spPr>
        <p:txBody>
          <a:bodyPr>
            <a:noAutofit/>
          </a:bodyPr>
          <a:lstStyle>
            <a:lvl1pPr>
              <a:defRPr sz="2778">
                <a:solidFill>
                  <a:srgbClr val="00345C"/>
                </a:solidFill>
              </a:defRPr>
            </a:lvl1pPr>
            <a:lvl2pPr>
              <a:defRPr sz="2381">
                <a:solidFill>
                  <a:srgbClr val="00345C"/>
                </a:solidFill>
              </a:defRPr>
            </a:lvl2pPr>
            <a:lvl3pPr>
              <a:defRPr sz="1984">
                <a:solidFill>
                  <a:srgbClr val="00345C"/>
                </a:solidFill>
              </a:defRPr>
            </a:lvl3pPr>
            <a:lvl4pPr>
              <a:defRPr sz="1786">
                <a:solidFill>
                  <a:srgbClr val="00345C"/>
                </a:solidFill>
              </a:defRPr>
            </a:lvl4pPr>
            <a:lvl5pPr>
              <a:defRPr sz="1786">
                <a:solidFill>
                  <a:srgbClr val="00345C"/>
                </a:solidFill>
              </a:defRPr>
            </a:lvl5pPr>
            <a:lvl6pPr>
              <a:defRPr sz="1786"/>
            </a:lvl6pPr>
            <a:lvl7pPr>
              <a:defRPr sz="1786"/>
            </a:lvl7pPr>
            <a:lvl8pPr>
              <a:defRPr sz="1786"/>
            </a:lvl8pPr>
            <a:lvl9pPr>
              <a:defRPr sz="178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4963" y="1600202"/>
            <a:ext cx="5384800" cy="4525963"/>
          </a:xfrm>
        </p:spPr>
        <p:txBody>
          <a:bodyPr>
            <a:noAutofit/>
          </a:bodyPr>
          <a:lstStyle>
            <a:lvl1pPr>
              <a:defRPr sz="2778"/>
            </a:lvl1pPr>
            <a:lvl2pPr>
              <a:defRPr sz="2381"/>
            </a:lvl2pPr>
            <a:lvl3pPr>
              <a:defRPr sz="1984"/>
            </a:lvl3pPr>
            <a:lvl4pPr>
              <a:defRPr sz="1786"/>
            </a:lvl4pPr>
            <a:lvl5pPr>
              <a:defRPr sz="1786"/>
            </a:lvl5pPr>
            <a:lvl6pPr>
              <a:defRPr sz="1786"/>
            </a:lvl6pPr>
            <a:lvl7pPr>
              <a:defRPr sz="1786"/>
            </a:lvl7pPr>
            <a:lvl8pPr>
              <a:defRPr sz="1786"/>
            </a:lvl8pPr>
            <a:lvl9pPr>
              <a:defRPr sz="178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flipV="1">
            <a:off x="12637" y="1073058"/>
            <a:ext cx="12192000" cy="52631"/>
          </a:xfrm>
          <a:prstGeom prst="rect">
            <a:avLst/>
          </a:prstGeom>
          <a:solidFill>
            <a:srgbClr val="0034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6" name="Rectangle 15">
            <a:extLst>
              <a:ext uri="{FF2B5EF4-FFF2-40B4-BE49-F238E27FC236}">
                <a16:creationId xmlns:a16="http://schemas.microsoft.com/office/drawing/2014/main" id="{70DC05ED-4E39-D34A-8303-D2C4BF7702BC}"/>
              </a:ext>
            </a:extLst>
          </p:cNvPr>
          <p:cNvSpPr/>
          <p:nvPr userDrawn="1"/>
        </p:nvSpPr>
        <p:spPr>
          <a:xfrm>
            <a:off x="-30789" y="6388486"/>
            <a:ext cx="12263839" cy="477211"/>
          </a:xfrm>
          <a:prstGeom prst="rect">
            <a:avLst/>
          </a:prstGeom>
          <a:solidFill>
            <a:srgbClr val="0034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8" name="TextBox 17">
            <a:extLst>
              <a:ext uri="{FF2B5EF4-FFF2-40B4-BE49-F238E27FC236}">
                <a16:creationId xmlns:a16="http://schemas.microsoft.com/office/drawing/2014/main" id="{87B2DB00-56BB-A34F-81F3-9DDA4F4802B7}"/>
              </a:ext>
            </a:extLst>
          </p:cNvPr>
          <p:cNvSpPr txBox="1"/>
          <p:nvPr userDrawn="1"/>
        </p:nvSpPr>
        <p:spPr>
          <a:xfrm>
            <a:off x="8158619" y="6483464"/>
            <a:ext cx="3809067" cy="295915"/>
          </a:xfrm>
          <a:prstGeom prst="rect">
            <a:avLst/>
          </a:prstGeom>
          <a:noFill/>
        </p:spPr>
        <p:txBody>
          <a:bodyPr wrap="square" rtlCol="0">
            <a:spAutoFit/>
          </a:bodyPr>
          <a:lstStyle/>
          <a:p>
            <a:pPr marL="0" marR="0" lvl="0" indent="0" algn="r" defTabSz="604738" rtl="0" eaLnBrk="1" fontAlgn="auto" latinLnBrk="0" hangingPunct="1">
              <a:lnSpc>
                <a:spcPct val="100000"/>
              </a:lnSpc>
              <a:spcBef>
                <a:spcPts val="0"/>
              </a:spcBef>
              <a:spcAft>
                <a:spcPts val="0"/>
              </a:spcAft>
              <a:buClrTx/>
              <a:buSzTx/>
              <a:buFontTx/>
              <a:buNone/>
              <a:tabLst/>
              <a:defRPr/>
            </a:pPr>
            <a:r>
              <a:rPr kumimoji="0" lang="en-US" sz="1058" b="1" i="0" u="none" strike="noStrike" kern="1200" cap="none" spc="0" normalizeH="0" baseline="0" noProof="0" dirty="0">
                <a:ln>
                  <a:noFill/>
                </a:ln>
                <a:solidFill>
                  <a:srgbClr val="FFFFFF"/>
                </a:solidFill>
                <a:effectLst/>
                <a:uLnTx/>
                <a:uFillTx/>
                <a:latin typeface="Gill Sans MT"/>
                <a:ea typeface="+mn-ea"/>
                <a:cs typeface="+mn-cs"/>
              </a:rPr>
              <a:t>Grid-India</a:t>
            </a:r>
            <a:r>
              <a:rPr kumimoji="0" lang="en-US" sz="1058" b="0" i="0" u="none" strike="noStrike" kern="1200" cap="none" spc="0" normalizeH="0" baseline="0" noProof="0" dirty="0">
                <a:ln>
                  <a:noFill/>
                </a:ln>
                <a:solidFill>
                  <a:srgbClr val="FFFFFF"/>
                </a:solidFill>
                <a:effectLst/>
                <a:uLnTx/>
                <a:uFillTx/>
                <a:latin typeface="Gill Sans MT"/>
                <a:ea typeface="+mn-ea"/>
                <a:cs typeface="+mn-cs"/>
              </a:rPr>
              <a:t>  |    </a:t>
            </a:r>
            <a:fld id="{BFD71CF8-5198-8441-A7C0-DC22FD64CBE4}" type="slidenum">
              <a:rPr kumimoji="0" lang="en-US" sz="1323" b="1" i="0" u="none" strike="noStrike" kern="1200" cap="none" spc="0" normalizeH="0" baseline="0" noProof="0">
                <a:ln>
                  <a:noFill/>
                </a:ln>
                <a:solidFill>
                  <a:srgbClr val="92D050"/>
                </a:solidFill>
                <a:effectLst/>
                <a:uLnTx/>
                <a:uFillTx/>
                <a:latin typeface="Gill Sans MT"/>
                <a:ea typeface="+mn-ea"/>
                <a:cs typeface="+mn-cs"/>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1323" b="1" i="0" u="none" strike="noStrike" kern="1200" cap="none" spc="0" normalizeH="0" baseline="0" noProof="0" dirty="0">
              <a:ln>
                <a:noFill/>
              </a:ln>
              <a:solidFill>
                <a:srgbClr val="92D050"/>
              </a:solidFill>
              <a:effectLst/>
              <a:uLnTx/>
              <a:uFillTx/>
              <a:latin typeface="Gill Sans MT"/>
              <a:ea typeface="+mn-ea"/>
              <a:cs typeface="+mn-cs"/>
            </a:endParaRPr>
          </a:p>
        </p:txBody>
      </p:sp>
    </p:spTree>
    <p:extLst>
      <p:ext uri="{BB962C8B-B14F-4D97-AF65-F5344CB8AC3E}">
        <p14:creationId xmlns:p14="http://schemas.microsoft.com/office/powerpoint/2010/main" val="3046246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4738"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4" name="Footer Placeholder 3"/>
          <p:cNvSpPr>
            <a:spLocks noGrp="1"/>
          </p:cNvSpPr>
          <p:nvPr>
            <p:ph type="ftr" sz="quarter" idx="11"/>
          </p:nvPr>
        </p:nvSpPr>
        <p:spPr/>
        <p:txBody>
          <a:bodyP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604738"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Tree>
    <p:extLst>
      <p:ext uri="{BB962C8B-B14F-4D97-AF65-F5344CB8AC3E}">
        <p14:creationId xmlns:p14="http://schemas.microsoft.com/office/powerpoint/2010/main" val="4104402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639763"/>
          </a:xfrm>
          <a:prstGeom prst="rect">
            <a:avLst/>
          </a:prstGeom>
        </p:spPr>
        <p:txBody>
          <a:bodyPr>
            <a:normAutofit/>
          </a:bodyPr>
          <a:lstStyle>
            <a:lvl1pPr algn="l">
              <a:defRPr sz="32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0" y="1066801"/>
            <a:ext cx="10972800" cy="5059363"/>
          </a:xfrm>
          <a:prstGeom prst="rect">
            <a:avLst/>
          </a:prstGeo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3454400" y="6400800"/>
            <a:ext cx="7721600" cy="457200"/>
          </a:xfrm>
          <a:prstGeom prst="rect">
            <a:avLst/>
          </a:prstGeom>
        </p:spPr>
        <p:txBody>
          <a:bodyPr>
            <a:noAutofit/>
          </a:bodyPr>
          <a:lstStyle>
            <a:lvl1pPr>
              <a:buNone/>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endParaRPr lang="en-US" dirty="0"/>
          </a:p>
        </p:txBody>
      </p:sp>
      <p:sp>
        <p:nvSpPr>
          <p:cNvPr id="10" name="Text Placeholder 9"/>
          <p:cNvSpPr>
            <a:spLocks noGrp="1"/>
          </p:cNvSpPr>
          <p:nvPr>
            <p:ph type="body" sz="quarter" idx="11"/>
          </p:nvPr>
        </p:nvSpPr>
        <p:spPr>
          <a:xfrm>
            <a:off x="11785600" y="6400800"/>
            <a:ext cx="304800" cy="381000"/>
          </a:xfrm>
          <a:prstGeom prst="rect">
            <a:avLst/>
          </a:prstGeom>
        </p:spPr>
        <p:txBody>
          <a:bodyPr/>
          <a:lstStyle>
            <a:lvl1pPr>
              <a:buNone/>
              <a:defRPr sz="1200">
                <a:solidFill>
                  <a:schemeClr val="tx1">
                    <a:lumMod val="85000"/>
                    <a:lumOff val="1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352780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71" y="1535113"/>
            <a:ext cx="5389032"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1" y="2174875"/>
            <a:ext cx="5389032"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609600" y="6431641"/>
            <a:ext cx="2844800" cy="21454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2EB12-45A8-4A08-B6C2-963EF9A9A56A}" type="datetimeFigureOut">
              <a:rPr kumimoji="0" lang="en-IN" sz="794" b="0" i="0" u="none" strike="noStrike" kern="1200" cap="none" spc="0" normalizeH="0" baseline="0" noProof="0" smtClean="0">
                <a:ln>
                  <a:noFill/>
                </a:ln>
                <a:solidFill>
                  <a:srgbClr val="6C6463"/>
                </a:solidFill>
                <a:effectLst/>
                <a:uLnTx/>
                <a:uFillTx/>
                <a:latin typeface="Gill Sans MT"/>
                <a:ea typeface="+mn-ea"/>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IN" sz="794" b="0" i="0" u="none" strike="noStrike" kern="1200" cap="none" spc="0" normalizeH="0" baseline="0" noProof="0">
              <a:ln>
                <a:noFill/>
              </a:ln>
              <a:solidFill>
                <a:srgbClr val="6C6463"/>
              </a:solidFill>
              <a:effectLst/>
              <a:uLnTx/>
              <a:uFillTx/>
              <a:latin typeface="Gill Sans MT"/>
              <a:ea typeface="+mn-ea"/>
            </a:endParaRPr>
          </a:p>
        </p:txBody>
      </p:sp>
      <p:sp>
        <p:nvSpPr>
          <p:cNvPr id="8" name="Footer Placeholder 7"/>
          <p:cNvSpPr>
            <a:spLocks noGrp="1"/>
          </p:cNvSpPr>
          <p:nvPr>
            <p:ph type="ftr" sz="quarter" idx="11"/>
          </p:nvPr>
        </p:nvSpPr>
        <p:spPr>
          <a:xfrm>
            <a:off x="4165603" y="6431641"/>
            <a:ext cx="3860800" cy="21454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794" b="0" i="0" u="none" strike="noStrike" kern="1200" cap="none" spc="0" normalizeH="0" baseline="0" noProof="0">
              <a:ln>
                <a:noFill/>
              </a:ln>
              <a:solidFill>
                <a:srgbClr val="6C6463"/>
              </a:solidFill>
              <a:effectLst/>
              <a:uLnTx/>
              <a:uFillTx/>
              <a:latin typeface="Gill Sans MT"/>
              <a:ea typeface="+mn-ea"/>
            </a:endParaRPr>
          </a:p>
        </p:txBody>
      </p:sp>
      <p:sp>
        <p:nvSpPr>
          <p:cNvPr id="9" name="Slide Number Placeholder 8"/>
          <p:cNvSpPr>
            <a:spLocks noGrp="1"/>
          </p:cNvSpPr>
          <p:nvPr>
            <p:ph type="sldNum" sz="quarter" idx="12"/>
          </p:nvPr>
        </p:nvSpPr>
        <p:spPr>
          <a:xfrm>
            <a:off x="8737600" y="6431641"/>
            <a:ext cx="2844800" cy="2145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27A8A-7667-4651-9181-400D3EC3956E}" type="slidenum">
              <a:rPr kumimoji="0" lang="en-IN" sz="794" b="0" i="0" u="none" strike="noStrike" kern="1200" cap="none" spc="0" normalizeH="0" baseline="0" noProof="0" smtClean="0">
                <a:ln>
                  <a:noFill/>
                </a:ln>
                <a:solidFill>
                  <a:srgbClr val="6C6463"/>
                </a:solidFill>
                <a:effectLst/>
                <a:uLnTx/>
                <a:uFillTx/>
                <a:latin typeface="Gill Sans MT"/>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794" b="0" i="0" u="none" strike="noStrike" kern="1200" cap="none" spc="0" normalizeH="0" baseline="0" noProof="0">
              <a:ln>
                <a:noFill/>
              </a:ln>
              <a:solidFill>
                <a:srgbClr val="6C6463"/>
              </a:solidFill>
              <a:effectLst/>
              <a:uLnTx/>
              <a:uFillTx/>
              <a:latin typeface="Gill Sans MT"/>
              <a:ea typeface="+mn-ea"/>
            </a:endParaRPr>
          </a:p>
        </p:txBody>
      </p:sp>
    </p:spTree>
    <p:extLst>
      <p:ext uri="{BB962C8B-B14F-4D97-AF65-F5344CB8AC3E}">
        <p14:creationId xmlns:p14="http://schemas.microsoft.com/office/powerpoint/2010/main" val="3143432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B4C5B0A-1C76-4A78-B3C3-6ED1C81469AB}" type="datetime1">
              <a:rPr lang="en-IN" smtClean="0"/>
              <a:t>08-05-2025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r>
              <a:rPr lang="en-IN"/>
              <a:t>Slide No</a:t>
            </a:r>
            <a:endParaRPr lang="en-IN" dirty="0"/>
          </a:p>
        </p:txBody>
      </p:sp>
    </p:spTree>
    <p:extLst>
      <p:ext uri="{BB962C8B-B14F-4D97-AF65-F5344CB8AC3E}">
        <p14:creationId xmlns:p14="http://schemas.microsoft.com/office/powerpoint/2010/main" val="7695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6086F9A-36CD-47E5-9E04-4C036809ECBD}" type="datetime1">
              <a:rPr lang="en-IN" smtClean="0"/>
              <a:t>08-05-2025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406144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5B3110D-AF65-43E9-99C9-181AD683661C}" type="datetime1">
              <a:rPr lang="en-IN" smtClean="0"/>
              <a:t>08-05-2025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76804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92F3F-3D23-4C15-8D0E-4FA93CDB08CA}" type="datetime1">
              <a:rPr lang="en-IN" smtClean="0"/>
              <a:t>08-05-2025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18713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82B166-CF71-43C4-AE0B-A483B98E91D0}" type="datetime1">
              <a:rPr lang="en-IN" smtClean="0"/>
              <a:t>08-05-2025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5770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A9D8B-37D2-416C-A0DF-BC79A057DD7E}" type="datetime1">
              <a:rPr lang="en-IN" smtClean="0"/>
              <a:t>08-05-2025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48430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2.jpeg"/><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3.pn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vmlDrawing" Target="../drawings/vmlDrawing1.vml"/><Relationship Id="rId40" Type="http://schemas.openxmlformats.org/officeDocument/2006/relationships/oleObject" Target="../embeddings/oleObject1.bin"/><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1A3F6-C754-4237-B974-05CC005ED925}" type="datetime1">
              <a:rPr lang="en-IN" smtClean="0"/>
              <a:t>08-05-2025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82AFF-83B1-4D9E-B0F9-5E2CCABDADC0}" type="slidenum">
              <a:rPr lang="en-IN" smtClean="0"/>
              <a:t>‹#›</a:t>
            </a:fld>
            <a:endParaRPr lang="en-IN"/>
          </a:p>
        </p:txBody>
      </p:sp>
    </p:spTree>
    <p:extLst>
      <p:ext uri="{BB962C8B-B14F-4D97-AF65-F5344CB8AC3E}">
        <p14:creationId xmlns:p14="http://schemas.microsoft.com/office/powerpoint/2010/main" val="4199067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alphaModFix amt="12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E4D3365-0E01-4293-8FC9-22FE13086172}"/>
              </a:ext>
            </a:extLst>
          </p:cNvPr>
          <p:cNvGraphicFramePr>
            <a:graphicFrameLocks noChangeAspect="1"/>
          </p:cNvGraphicFramePr>
          <p:nvPr userDrawn="1">
            <p:custDataLst>
              <p:tags r:id="rId38"/>
            </p:custDataLst>
          </p:nvPr>
        </p:nvGraphicFramePr>
        <p:xfrm>
          <a:off x="2118" y="2101"/>
          <a:ext cx="2117" cy="2100"/>
        </p:xfrm>
        <a:graphic>
          <a:graphicData uri="http://schemas.openxmlformats.org/presentationml/2006/ole">
            <mc:AlternateContent xmlns:mc="http://schemas.openxmlformats.org/markup-compatibility/2006">
              <mc:Choice xmlns:v="urn:schemas-microsoft-com:vml" Requires="v">
                <p:oleObj spid="_x0000_s1105" name="think-cell Slide" r:id="rId40" imgW="395" imgH="394" progId="">
                  <p:embed/>
                </p:oleObj>
              </mc:Choice>
              <mc:Fallback>
                <p:oleObj name="think-cell Slide" r:id="rId40" imgW="395" imgH="394" progId="">
                  <p:embed/>
                  <p:pic>
                    <p:nvPicPr>
                      <p:cNvPr id="8" name="Object 7" hidden="1">
                        <a:extLst>
                          <a:ext uri="{FF2B5EF4-FFF2-40B4-BE49-F238E27FC236}">
                            <a16:creationId xmlns:a16="http://schemas.microsoft.com/office/drawing/2014/main" id="{AE4D3365-0E01-4293-8FC9-22FE1308617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118" y="2101"/>
                        <a:ext cx="2117" cy="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7C017F59-29DA-6F48-B92A-5AD511CC2D63}"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5/8/2025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2381" b="0" i="0" u="none" strike="noStrike" kern="1200" cap="none" spc="0" normalizeH="0" baseline="0" noProof="0">
              <a:ln>
                <a:noFill/>
              </a:ln>
              <a:solidFill>
                <a:srgbClr val="FFFFFF"/>
              </a:solidFill>
              <a:effectLst/>
              <a:uLnTx/>
              <a:uFillTx/>
              <a:latin typeface="Gill Sans MT"/>
              <a:ea typeface="+mn-ea"/>
              <a:cs typeface="Gill Sans MT"/>
            </a:endParaRPr>
          </a:p>
        </p:txBody>
      </p:sp>
      <p:pic>
        <p:nvPicPr>
          <p:cNvPr id="9" name="Picture 8"/>
          <p:cNvPicPr>
            <a:picLocks noChangeAspect="1"/>
          </p:cNvPicPr>
          <p:nvPr userDrawn="1"/>
        </p:nvPicPr>
        <p:blipFill>
          <a:blip r:embed="rId42"/>
          <a:stretch>
            <a:fillRect/>
          </a:stretch>
        </p:blipFill>
        <p:spPr>
          <a:xfrm>
            <a:off x="10214043" y="173764"/>
            <a:ext cx="1774757" cy="585640"/>
          </a:xfrm>
          <a:prstGeom prst="rect">
            <a:avLst/>
          </a:prstGeom>
        </p:spPr>
      </p:pic>
    </p:spTree>
    <p:extLst>
      <p:ext uri="{BB962C8B-B14F-4D97-AF65-F5344CB8AC3E}">
        <p14:creationId xmlns:p14="http://schemas.microsoft.com/office/powerpoint/2010/main" val="4206049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4" r:id="rId30"/>
    <p:sldLayoutId id="2147483705" r:id="rId31"/>
    <p:sldLayoutId id="2147483706" r:id="rId32"/>
    <p:sldLayoutId id="2147483707" r:id="rId33"/>
    <p:sldLayoutId id="2147483708" r:id="rId34"/>
    <p:sldLayoutId id="2147483672" r:id="rId35"/>
  </p:sldLayoutIdLst>
  <p:hf hdr="0"/>
  <p:txStyles>
    <p:titleStyle>
      <a:lvl1pPr algn="l" defTabSz="604738" rtl="0" eaLnBrk="1" latinLnBrk="0" hangingPunct="1">
        <a:spcBef>
          <a:spcPct val="0"/>
        </a:spcBef>
        <a:buNone/>
        <a:defRPr sz="3174" b="0" i="0" kern="1200">
          <a:solidFill>
            <a:srgbClr val="BA0C2F"/>
          </a:solidFill>
          <a:latin typeface="Gill Sans MT"/>
          <a:ea typeface="+mj-ea"/>
          <a:cs typeface="Gill Sans MT"/>
        </a:defRPr>
      </a:lvl1pPr>
    </p:titleStyle>
    <p:bodyStyle>
      <a:lvl1pPr marL="304470" indent="-304470" algn="l" defTabSz="604738" rtl="0" eaLnBrk="1" latinLnBrk="0" hangingPunct="1">
        <a:spcBef>
          <a:spcPts val="0"/>
        </a:spcBef>
        <a:spcAft>
          <a:spcPts val="1058"/>
        </a:spcAft>
        <a:buFont typeface="Arial"/>
        <a:buChar char="•"/>
        <a:defRPr sz="2116" b="0" i="0" kern="1200">
          <a:solidFill>
            <a:srgbClr val="6C6463"/>
          </a:solidFill>
          <a:latin typeface="Gill Sans MT"/>
          <a:ea typeface="+mn-ea"/>
          <a:cs typeface="Gill Sans MT"/>
        </a:defRPr>
      </a:lvl1pPr>
      <a:lvl2pPr marL="905009" indent="-304470" algn="l" defTabSz="604738" rtl="0" eaLnBrk="1" latinLnBrk="0" hangingPunct="1">
        <a:spcBef>
          <a:spcPts val="0"/>
        </a:spcBef>
        <a:spcAft>
          <a:spcPts val="1058"/>
        </a:spcAft>
        <a:buFont typeface="Arial"/>
        <a:buChar char="–"/>
        <a:defRPr sz="2116" b="0" i="0" kern="1200">
          <a:solidFill>
            <a:srgbClr val="6C6463"/>
          </a:solidFill>
          <a:latin typeface="Gill Sans MT"/>
          <a:ea typeface="+mn-ea"/>
          <a:cs typeface="Gill Sans MT"/>
        </a:defRPr>
      </a:lvl2pPr>
      <a:lvl3pPr marL="1209477" indent="-304470" algn="l" defTabSz="604738" rtl="0" eaLnBrk="1" latinLnBrk="0" hangingPunct="1">
        <a:spcBef>
          <a:spcPct val="20000"/>
        </a:spcBef>
        <a:buFont typeface="Arial"/>
        <a:buChar char="•"/>
        <a:defRPr sz="2381" b="0" i="0" kern="1200">
          <a:solidFill>
            <a:srgbClr val="6C6463"/>
          </a:solidFill>
          <a:latin typeface="Gill Sans MT"/>
          <a:ea typeface="+mn-ea"/>
          <a:cs typeface="Gill Sans MT"/>
        </a:defRPr>
      </a:lvl3pPr>
      <a:lvl4pPr marL="1516046" indent="-306569" algn="l" defTabSz="604738" rtl="0" eaLnBrk="1" latinLnBrk="0" hangingPunct="1">
        <a:spcBef>
          <a:spcPct val="20000"/>
        </a:spcBef>
        <a:buFont typeface="Arial"/>
        <a:buChar char="–"/>
        <a:defRPr sz="2116" b="0" i="0" kern="1200">
          <a:solidFill>
            <a:srgbClr val="6C6463"/>
          </a:solidFill>
          <a:latin typeface="Gill Sans MT"/>
          <a:ea typeface="+mn-ea"/>
          <a:cs typeface="Gill Sans MT"/>
        </a:defRPr>
      </a:lvl4pPr>
      <a:lvl5pPr marL="1660932" indent="-304470" algn="l" defTabSz="604738" rtl="0" eaLnBrk="1" latinLnBrk="0" hangingPunct="1">
        <a:spcBef>
          <a:spcPct val="20000"/>
        </a:spcBef>
        <a:buFont typeface="Arial"/>
        <a:buChar char="»"/>
        <a:defRPr sz="1852" b="0" i="0" kern="1200">
          <a:solidFill>
            <a:srgbClr val="6C6463"/>
          </a:solidFill>
          <a:latin typeface="Gill Sans MT"/>
          <a:ea typeface="+mn-ea"/>
          <a:cs typeface="Gill Sans MT"/>
        </a:defRPr>
      </a:lvl5pPr>
      <a:lvl6pPr marL="3326061" indent="-302369" algn="l" defTabSz="604738" rtl="0" eaLnBrk="1" latinLnBrk="0" hangingPunct="1">
        <a:spcBef>
          <a:spcPct val="20000"/>
        </a:spcBef>
        <a:buFont typeface="Arial"/>
        <a:buChar char="•"/>
        <a:defRPr sz="2645" kern="1200">
          <a:solidFill>
            <a:schemeClr val="tx1"/>
          </a:solidFill>
          <a:latin typeface="+mn-lt"/>
          <a:ea typeface="+mn-ea"/>
          <a:cs typeface="+mn-cs"/>
        </a:defRPr>
      </a:lvl6pPr>
      <a:lvl7pPr marL="3930800" indent="-302369" algn="l" defTabSz="604738" rtl="0" eaLnBrk="1" latinLnBrk="0" hangingPunct="1">
        <a:spcBef>
          <a:spcPct val="20000"/>
        </a:spcBef>
        <a:buFont typeface="Arial"/>
        <a:buChar char="•"/>
        <a:defRPr sz="2645" kern="1200">
          <a:solidFill>
            <a:schemeClr val="tx1"/>
          </a:solidFill>
          <a:latin typeface="+mn-lt"/>
          <a:ea typeface="+mn-ea"/>
          <a:cs typeface="+mn-cs"/>
        </a:defRPr>
      </a:lvl7pPr>
      <a:lvl8pPr marL="4535538" indent="-302369" algn="l" defTabSz="604738" rtl="0" eaLnBrk="1" latinLnBrk="0" hangingPunct="1">
        <a:spcBef>
          <a:spcPct val="20000"/>
        </a:spcBef>
        <a:buFont typeface="Arial"/>
        <a:buChar char="•"/>
        <a:defRPr sz="2645" kern="1200">
          <a:solidFill>
            <a:schemeClr val="tx1"/>
          </a:solidFill>
          <a:latin typeface="+mn-lt"/>
          <a:ea typeface="+mn-ea"/>
          <a:cs typeface="+mn-cs"/>
        </a:defRPr>
      </a:lvl8pPr>
      <a:lvl9pPr marL="5140277" indent="-302369" algn="l" defTabSz="604738" rtl="0" eaLnBrk="1" latinLnBrk="0" hangingPunct="1">
        <a:spcBef>
          <a:spcPct val="20000"/>
        </a:spcBef>
        <a:buFont typeface="Arial"/>
        <a:buChar char="•"/>
        <a:defRPr sz="2645" kern="1200">
          <a:solidFill>
            <a:schemeClr val="tx1"/>
          </a:solidFill>
          <a:latin typeface="+mn-lt"/>
          <a:ea typeface="+mn-ea"/>
          <a:cs typeface="+mn-cs"/>
        </a:defRPr>
      </a:lvl9pPr>
    </p:bodyStyle>
    <p:otherStyle>
      <a:defPPr>
        <a:defRPr lang="en-US"/>
      </a:defPPr>
      <a:lvl1pPr marL="0" algn="l" defTabSz="604738" rtl="0" eaLnBrk="1" latinLnBrk="0" hangingPunct="1">
        <a:defRPr sz="2381" kern="1200">
          <a:solidFill>
            <a:schemeClr val="tx1"/>
          </a:solidFill>
          <a:latin typeface="+mn-lt"/>
          <a:ea typeface="+mn-ea"/>
          <a:cs typeface="+mn-cs"/>
        </a:defRPr>
      </a:lvl1pPr>
      <a:lvl2pPr marL="604738" algn="l" defTabSz="604738" rtl="0" eaLnBrk="1" latinLnBrk="0" hangingPunct="1">
        <a:defRPr sz="2381" kern="1200">
          <a:solidFill>
            <a:schemeClr val="tx1"/>
          </a:solidFill>
          <a:latin typeface="+mn-lt"/>
          <a:ea typeface="+mn-ea"/>
          <a:cs typeface="+mn-cs"/>
        </a:defRPr>
      </a:lvl2pPr>
      <a:lvl3pPr marL="1209477" algn="l" defTabSz="604738" rtl="0" eaLnBrk="1" latinLnBrk="0" hangingPunct="1">
        <a:defRPr sz="2381" kern="1200">
          <a:solidFill>
            <a:schemeClr val="tx1"/>
          </a:solidFill>
          <a:latin typeface="+mn-lt"/>
          <a:ea typeface="+mn-ea"/>
          <a:cs typeface="+mn-cs"/>
        </a:defRPr>
      </a:lvl3pPr>
      <a:lvl4pPr marL="1814215" algn="l" defTabSz="604738" rtl="0" eaLnBrk="1" latinLnBrk="0" hangingPunct="1">
        <a:defRPr sz="2381" kern="1200">
          <a:solidFill>
            <a:schemeClr val="tx1"/>
          </a:solidFill>
          <a:latin typeface="+mn-lt"/>
          <a:ea typeface="+mn-ea"/>
          <a:cs typeface="+mn-cs"/>
        </a:defRPr>
      </a:lvl4pPr>
      <a:lvl5pPr marL="2418954" algn="l" defTabSz="604738" rtl="0" eaLnBrk="1" latinLnBrk="0" hangingPunct="1">
        <a:defRPr sz="2381" kern="1200">
          <a:solidFill>
            <a:schemeClr val="tx1"/>
          </a:solidFill>
          <a:latin typeface="+mn-lt"/>
          <a:ea typeface="+mn-ea"/>
          <a:cs typeface="+mn-cs"/>
        </a:defRPr>
      </a:lvl5pPr>
      <a:lvl6pPr marL="3023692" algn="l" defTabSz="604738" rtl="0" eaLnBrk="1" latinLnBrk="0" hangingPunct="1">
        <a:defRPr sz="2381" kern="1200">
          <a:solidFill>
            <a:schemeClr val="tx1"/>
          </a:solidFill>
          <a:latin typeface="+mn-lt"/>
          <a:ea typeface="+mn-ea"/>
          <a:cs typeface="+mn-cs"/>
        </a:defRPr>
      </a:lvl6pPr>
      <a:lvl7pPr marL="3628431" algn="l" defTabSz="604738" rtl="0" eaLnBrk="1" latinLnBrk="0" hangingPunct="1">
        <a:defRPr sz="2381" kern="1200">
          <a:solidFill>
            <a:schemeClr val="tx1"/>
          </a:solidFill>
          <a:latin typeface="+mn-lt"/>
          <a:ea typeface="+mn-ea"/>
          <a:cs typeface="+mn-cs"/>
        </a:defRPr>
      </a:lvl7pPr>
      <a:lvl8pPr marL="4233169" algn="l" defTabSz="604738" rtl="0" eaLnBrk="1" latinLnBrk="0" hangingPunct="1">
        <a:defRPr sz="2381" kern="1200">
          <a:solidFill>
            <a:schemeClr val="tx1"/>
          </a:solidFill>
          <a:latin typeface="+mn-lt"/>
          <a:ea typeface="+mn-ea"/>
          <a:cs typeface="+mn-cs"/>
        </a:defRPr>
      </a:lvl8pPr>
      <a:lvl9pPr marL="4837908" algn="l" defTabSz="604738" rtl="0" eaLnBrk="1" latinLnBrk="0" hangingPunct="1">
        <a:defRPr sz="238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33">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391016" y="2391528"/>
            <a:ext cx="11302828" cy="1600438"/>
          </a:xfrm>
          <a:prstGeom prst="rect">
            <a:avLst/>
          </a:prstGeom>
        </p:spPr>
        <p:txBody>
          <a:bodyPr wrap="square">
            <a:spAutoFit/>
          </a:bodyPr>
          <a:lstStyle/>
          <a:p>
            <a:pPr algn="ctr">
              <a:lnSpc>
                <a:spcPct val="150000"/>
              </a:lnSpc>
            </a:pPr>
            <a:r>
              <a:rPr lang="en-IN" sz="2800" b="1" kern="100" dirty="0">
                <a:latin typeface="Segoe UI" panose="020B0502040204020203" pitchFamily="34" charset="0"/>
                <a:ea typeface="Calibri" panose="020F0502020204030204" pitchFamily="34" charset="0"/>
              </a:rPr>
              <a:t>Suggestions on </a:t>
            </a:r>
          </a:p>
          <a:p>
            <a:pPr algn="ctr"/>
            <a:r>
              <a:rPr lang="en-IN" sz="2800" b="1" kern="100" dirty="0">
                <a:latin typeface="Segoe UI" panose="020B0502040204020203" pitchFamily="34" charset="0"/>
                <a:ea typeface="Calibri" panose="020F0502020204030204" pitchFamily="34" charset="0"/>
              </a:rPr>
              <a:t>Draft </a:t>
            </a:r>
            <a:r>
              <a:rPr lang="en-US" sz="2800" b="1" kern="100" dirty="0" smtClean="0">
                <a:latin typeface="Segoe UI" panose="020B0502040204020203" pitchFamily="34" charset="0"/>
                <a:ea typeface="Calibri" panose="020F0502020204030204" pitchFamily="34" charset="0"/>
              </a:rPr>
              <a:t>CERC (Cross </a:t>
            </a:r>
            <a:r>
              <a:rPr lang="en-US" sz="2800" b="1" kern="100" dirty="0">
                <a:latin typeface="Segoe UI" panose="020B0502040204020203" pitchFamily="34" charset="0"/>
                <a:ea typeface="Calibri" panose="020F0502020204030204" pitchFamily="34" charset="0"/>
              </a:rPr>
              <a:t>Border Trade of Electricity) (2nd Amendment) Regulations, 2024</a:t>
            </a:r>
            <a:endParaRPr lang="en-IN" sz="2800" dirty="0"/>
          </a:p>
        </p:txBody>
      </p:sp>
      <p:sp>
        <p:nvSpPr>
          <p:cNvPr id="6" name="Google Shape;97;p1">
            <a:extLst>
              <a:ext uri="{FF2B5EF4-FFF2-40B4-BE49-F238E27FC236}">
                <a16:creationId xmlns:a16="http://schemas.microsoft.com/office/drawing/2014/main" id="{83C48651-F783-48DA-8F1F-96C39B75BA5A}"/>
              </a:ext>
            </a:extLst>
          </p:cNvPr>
          <p:cNvSpPr/>
          <p:nvPr/>
        </p:nvSpPr>
        <p:spPr>
          <a:xfrm>
            <a:off x="4124635" y="4111988"/>
            <a:ext cx="383559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accent2"/>
                </a:solidFill>
                <a:latin typeface="Calibri body"/>
                <a:ea typeface="Century Gothic"/>
                <a:cs typeface="Century Gothic"/>
                <a:sym typeface="Century Gothic"/>
              </a:rPr>
              <a:t>Public </a:t>
            </a:r>
            <a:r>
              <a:rPr lang="en-US" sz="2400" b="1" dirty="0" smtClean="0">
                <a:solidFill>
                  <a:schemeClr val="accent2"/>
                </a:solidFill>
                <a:latin typeface="Calibri body"/>
                <a:ea typeface="Century Gothic"/>
                <a:cs typeface="Century Gothic"/>
                <a:sym typeface="Century Gothic"/>
              </a:rPr>
              <a:t>Hearing</a:t>
            </a:r>
            <a:endParaRPr lang="en-US" sz="2400" b="1" dirty="0">
              <a:solidFill>
                <a:schemeClr val="accent2"/>
              </a:solidFill>
              <a:latin typeface="Calibri body"/>
              <a:ea typeface="Century Gothic"/>
              <a:cs typeface="Century Gothic"/>
              <a:sym typeface="Century Gothic"/>
            </a:endParaRPr>
          </a:p>
          <a:p>
            <a:pPr marL="0" marR="0" lvl="0" indent="0" algn="ctr" rtl="0">
              <a:spcBef>
                <a:spcPts val="0"/>
              </a:spcBef>
              <a:spcAft>
                <a:spcPts val="0"/>
              </a:spcAft>
              <a:buNone/>
            </a:pPr>
            <a:r>
              <a:rPr lang="en-US" sz="2400" b="1" dirty="0" smtClean="0">
                <a:solidFill>
                  <a:schemeClr val="accent2"/>
                </a:solidFill>
                <a:latin typeface="Calibri body"/>
                <a:ea typeface="Century Gothic"/>
                <a:cs typeface="Century Gothic"/>
                <a:sym typeface="Century Gothic"/>
              </a:rPr>
              <a:t>9</a:t>
            </a:r>
            <a:r>
              <a:rPr lang="en-US" sz="2400" b="1" baseline="30000" dirty="0" smtClean="0">
                <a:solidFill>
                  <a:schemeClr val="accent2"/>
                </a:solidFill>
                <a:latin typeface="Calibri body"/>
                <a:ea typeface="Century Gothic"/>
                <a:cs typeface="Century Gothic"/>
                <a:sym typeface="Century Gothic"/>
              </a:rPr>
              <a:t>th</a:t>
            </a:r>
            <a:r>
              <a:rPr lang="en-US" sz="2400" b="1" i="0" u="none" strike="noStrike" cap="none" dirty="0" smtClean="0">
                <a:solidFill>
                  <a:schemeClr val="accent2"/>
                </a:solidFill>
                <a:latin typeface="Calibri body"/>
                <a:ea typeface="Century Gothic"/>
                <a:cs typeface="Century Gothic"/>
                <a:sym typeface="Century Gothic"/>
              </a:rPr>
              <a:t> </a:t>
            </a:r>
            <a:r>
              <a:rPr lang="en-US" sz="2400" b="1" dirty="0" smtClean="0">
                <a:solidFill>
                  <a:schemeClr val="accent2"/>
                </a:solidFill>
                <a:latin typeface="Calibri body"/>
                <a:ea typeface="Century Gothic"/>
                <a:cs typeface="Century Gothic"/>
                <a:sym typeface="Century Gothic"/>
              </a:rPr>
              <a:t>May</a:t>
            </a:r>
            <a:r>
              <a:rPr lang="en-US" sz="2400" b="1" i="0" u="none" strike="noStrike" cap="none" dirty="0" smtClean="0">
                <a:solidFill>
                  <a:schemeClr val="accent2"/>
                </a:solidFill>
                <a:latin typeface="Calibri body"/>
                <a:ea typeface="Century Gothic"/>
                <a:cs typeface="Century Gothic"/>
                <a:sym typeface="Century Gothic"/>
              </a:rPr>
              <a:t> 2025</a:t>
            </a:r>
            <a:endParaRPr sz="2400" dirty="0">
              <a:solidFill>
                <a:schemeClr val="accent2"/>
              </a:solidFill>
              <a:latin typeface="Calibri body"/>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fld id="{4E281064-9989-48BB-BE4B-F87BD6ADF5E5}" type="slidenum">
              <a:rPr lang="en-IN" smtClean="0"/>
              <a:t>1</a:t>
            </a:fld>
            <a:endParaRPr lang="en-IN"/>
          </a:p>
        </p:txBody>
      </p:sp>
    </p:spTree>
    <p:extLst>
      <p:ext uri="{BB962C8B-B14F-4D97-AF65-F5344CB8AC3E}">
        <p14:creationId xmlns:p14="http://schemas.microsoft.com/office/powerpoint/2010/main" val="2193316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561" y="1349108"/>
            <a:ext cx="11996731" cy="5170646"/>
          </a:xfrm>
          <a:prstGeom prst="rect">
            <a:avLst/>
          </a:prstGeom>
          <a:noFill/>
        </p:spPr>
        <p:txBody>
          <a:bodyPr wrap="square" rtlCol="0">
            <a:spAutoFit/>
          </a:bodyPr>
          <a:lstStyle/>
          <a:p>
            <a:pPr lvl="2" algn="just">
              <a:lnSpc>
                <a:spcPct val="150000"/>
              </a:lnSpc>
            </a:pPr>
            <a:r>
              <a:rPr lang="en-US" sz="1400" i="1" dirty="0" smtClean="0">
                <a:latin typeface="Segoe UI" panose="020B0502040204020203" pitchFamily="34" charset="0"/>
                <a:cs typeface="Segoe UI" panose="020B0502040204020203" pitchFamily="34" charset="0"/>
              </a:rPr>
              <a:t>The amended Clause 7.2.(2-i) </a:t>
            </a:r>
            <a:r>
              <a:rPr lang="en-US" sz="1400" i="1" dirty="0">
                <a:latin typeface="Segoe UI" panose="020B0502040204020203" pitchFamily="34" charset="0"/>
                <a:cs typeface="Segoe UI" panose="020B0502040204020203" pitchFamily="34" charset="0"/>
              </a:rPr>
              <a:t>states that “A participating entity having a generating station or a drawl facility located in </a:t>
            </a:r>
            <a:r>
              <a:rPr lang="en-US" sz="1400" i="1" dirty="0" smtClean="0">
                <a:latin typeface="Segoe UI" panose="020B0502040204020203" pitchFamily="34" charset="0"/>
                <a:cs typeface="Segoe UI" panose="020B0502040204020203" pitchFamily="34" charset="0"/>
              </a:rPr>
              <a:t>one country </a:t>
            </a:r>
            <a:r>
              <a:rPr lang="en-US" sz="1400" i="1" dirty="0">
                <a:latin typeface="Segoe UI" panose="020B0502040204020203" pitchFamily="34" charset="0"/>
                <a:cs typeface="Segoe UI" panose="020B0502040204020203" pitchFamily="34" charset="0"/>
              </a:rPr>
              <a:t>may develop, operate, and maintain the dedicated transmission system </a:t>
            </a:r>
            <a:r>
              <a:rPr lang="en-US" sz="1400" i="1" dirty="0" smtClean="0">
                <a:latin typeface="Segoe UI" panose="020B0502040204020203" pitchFamily="34" charset="0"/>
                <a:cs typeface="Segoe UI" panose="020B0502040204020203" pitchFamily="34" charset="0"/>
              </a:rPr>
              <a:t>from their </a:t>
            </a:r>
            <a:r>
              <a:rPr lang="en-US" sz="1400" i="1" dirty="0">
                <a:latin typeface="Segoe UI" panose="020B0502040204020203" pitchFamily="34" charset="0"/>
                <a:cs typeface="Segoe UI" panose="020B0502040204020203" pitchFamily="34" charset="0"/>
              </a:rPr>
              <a:t>generating station or drawl facility to the pooling station of a </a:t>
            </a:r>
            <a:r>
              <a:rPr lang="en-US" sz="1400" i="1" dirty="0" err="1">
                <a:latin typeface="Segoe UI" panose="020B0502040204020203" pitchFamily="34" charset="0"/>
                <a:cs typeface="Segoe UI" panose="020B0502040204020203" pitchFamily="34" charset="0"/>
              </a:rPr>
              <a:t>neigbouring</a:t>
            </a:r>
            <a:r>
              <a:rPr lang="en-US" sz="1400" i="1" dirty="0">
                <a:latin typeface="Segoe UI" panose="020B0502040204020203" pitchFamily="34" charset="0"/>
                <a:cs typeface="Segoe UI" panose="020B0502040204020203" pitchFamily="34" charset="0"/>
              </a:rPr>
              <a:t> </a:t>
            </a:r>
            <a:r>
              <a:rPr lang="en-US" sz="1400" i="1" dirty="0" smtClean="0">
                <a:latin typeface="Segoe UI" panose="020B0502040204020203" pitchFamily="34" charset="0"/>
                <a:cs typeface="Segoe UI" panose="020B0502040204020203" pitchFamily="34" charset="0"/>
              </a:rPr>
              <a:t>country at </a:t>
            </a:r>
            <a:r>
              <a:rPr lang="en-US" sz="1400" i="1" dirty="0">
                <a:latin typeface="Segoe UI" panose="020B0502040204020203" pitchFamily="34" charset="0"/>
                <a:cs typeface="Segoe UI" panose="020B0502040204020203" pitchFamily="34" charset="0"/>
              </a:rPr>
              <a:t>its own cost after obtaining all the necessary approvals from respective countries</a:t>
            </a:r>
            <a:r>
              <a:rPr lang="en-US" sz="1400" i="1" dirty="0" smtClean="0">
                <a:latin typeface="Segoe UI" panose="020B0502040204020203" pitchFamily="34" charset="0"/>
                <a:cs typeface="Segoe UI" panose="020B0502040204020203" pitchFamily="34" charset="0"/>
              </a:rPr>
              <a:t>:”.</a:t>
            </a:r>
            <a:r>
              <a:rPr lang="en-US" sz="1400" dirty="0" smtClean="0">
                <a:latin typeface="Segoe UI" panose="020B0502040204020203" pitchFamily="34" charset="0"/>
                <a:cs typeface="Segoe UI" panose="020B0502040204020203" pitchFamily="34" charset="0"/>
              </a:rPr>
              <a:t> </a:t>
            </a:r>
          </a:p>
          <a:p>
            <a:pPr lvl="2" algn="just">
              <a:lnSpc>
                <a:spcPct val="150000"/>
              </a:lnSpc>
            </a:pPr>
            <a:endParaRPr lang="en-US" sz="1400" dirty="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Clarity is required that whether the above stated </a:t>
            </a:r>
            <a:r>
              <a:rPr lang="en-US" sz="1400" b="1" dirty="0" smtClean="0">
                <a:latin typeface="Segoe UI" panose="020B0502040204020203" pitchFamily="34" charset="0"/>
                <a:cs typeface="Segoe UI" panose="020B0502040204020203" pitchFamily="34" charset="0"/>
              </a:rPr>
              <a:t>dedicated </a:t>
            </a:r>
            <a:r>
              <a:rPr lang="en-US" sz="1400" b="1" dirty="0">
                <a:latin typeface="Segoe UI" panose="020B0502040204020203" pitchFamily="34" charset="0"/>
                <a:cs typeface="Segoe UI" panose="020B0502040204020203" pitchFamily="34" charset="0"/>
              </a:rPr>
              <a:t>transmission </a:t>
            </a:r>
            <a:r>
              <a:rPr lang="en-US" sz="1400" b="1" dirty="0" smtClean="0">
                <a:latin typeface="Segoe UI" panose="020B0502040204020203" pitchFamily="34" charset="0"/>
                <a:cs typeface="Segoe UI" panose="020B0502040204020203" pitchFamily="34" charset="0"/>
              </a:rPr>
              <a:t>system between </a:t>
            </a:r>
            <a:r>
              <a:rPr lang="en-US" sz="1400" b="1" dirty="0">
                <a:latin typeface="Segoe UI" panose="020B0502040204020203" pitchFamily="34" charset="0"/>
                <a:cs typeface="Segoe UI" panose="020B0502040204020203" pitchFamily="34" charset="0"/>
              </a:rPr>
              <a:t>the two countries will be connected to the Indian Power System</a:t>
            </a:r>
            <a:r>
              <a:rPr lang="en-US" sz="1400" dirty="0" smtClean="0">
                <a:latin typeface="Segoe UI" panose="020B0502040204020203" pitchFamily="34" charset="0"/>
                <a:cs typeface="Segoe UI" panose="020B0502040204020203" pitchFamily="34" charset="0"/>
              </a:rPr>
              <a:t>.</a:t>
            </a:r>
          </a:p>
          <a:p>
            <a:pPr lvl="1" algn="just">
              <a:lnSpc>
                <a:spcPct val="150000"/>
              </a:lnSpc>
            </a:pPr>
            <a:endParaRPr lang="en-US" sz="1200" dirty="0" smtClean="0">
              <a:latin typeface="Segoe UI" panose="020B0502040204020203" pitchFamily="34" charset="0"/>
              <a:cs typeface="Segoe UI" panose="020B0502040204020203" pitchFamily="34" charset="0"/>
            </a:endParaRPr>
          </a:p>
          <a:p>
            <a:pPr lvl="1" algn="just">
              <a:lnSpc>
                <a:spcPct val="150000"/>
              </a:lnSpc>
            </a:pPr>
            <a:r>
              <a:rPr lang="en-US" sz="2000" b="1" dirty="0">
                <a:solidFill>
                  <a:schemeClr val="accent2">
                    <a:lumMod val="75000"/>
                  </a:schemeClr>
                </a:solidFill>
                <a:latin typeface="Segoe UI" panose="020B0502040204020203" pitchFamily="34" charset="0"/>
                <a:cs typeface="Segoe UI" panose="020B0502040204020203" pitchFamily="34" charset="0"/>
              </a:rPr>
              <a:t>2. Reimbursement of transmission charges recovered from generator or transmission licensee</a:t>
            </a:r>
            <a:r>
              <a:rPr lang="en-US" sz="2000" b="1" dirty="0" smtClean="0">
                <a:solidFill>
                  <a:schemeClr val="accent2">
                    <a:lumMod val="75000"/>
                  </a:schemeClr>
                </a:solidFill>
                <a:latin typeface="Segoe UI" panose="020B0502040204020203" pitchFamily="34" charset="0"/>
                <a:cs typeface="Segoe UI" panose="020B0502040204020203" pitchFamily="34" charset="0"/>
              </a:rPr>
              <a:t>:</a:t>
            </a:r>
          </a:p>
          <a:p>
            <a:pPr lvl="2" algn="just">
              <a:lnSpc>
                <a:spcPct val="150000"/>
              </a:lnSpc>
            </a:pPr>
            <a:r>
              <a:rPr lang="en-US" sz="1400" i="1" dirty="0" smtClean="0">
                <a:latin typeface="Segoe UI" panose="020B0502040204020203" pitchFamily="34" charset="0"/>
                <a:cs typeface="Segoe UI" panose="020B0502040204020203" pitchFamily="34" charset="0"/>
              </a:rPr>
              <a:t>The amended proviso (b) of Clause 14.3 states that in case of delay in achieving COD of generating station or unit(s</a:t>
            </a:r>
            <a:r>
              <a:rPr lang="en-US" sz="1400" i="1" dirty="0">
                <a:latin typeface="Segoe UI" panose="020B0502040204020203" pitchFamily="34" charset="0"/>
                <a:cs typeface="Segoe UI" panose="020B0502040204020203" pitchFamily="34" charset="0"/>
              </a:rPr>
              <a:t>) </a:t>
            </a:r>
            <a:r>
              <a:rPr lang="en-US" sz="1400" i="1" dirty="0" smtClean="0">
                <a:latin typeface="Segoe UI" panose="020B0502040204020203" pitchFamily="34" charset="0"/>
                <a:cs typeface="Segoe UI" panose="020B0502040204020203" pitchFamily="34" charset="0"/>
              </a:rPr>
              <a:t>thereof </a:t>
            </a:r>
            <a:r>
              <a:rPr lang="en-US" sz="1400" i="1" dirty="0">
                <a:latin typeface="Segoe UI" panose="020B0502040204020203" pitchFamily="34" charset="0"/>
                <a:cs typeface="Segoe UI" panose="020B0502040204020203" pitchFamily="34" charset="0"/>
              </a:rPr>
              <a:t>and associated dedicated transmission system in the </a:t>
            </a:r>
            <a:r>
              <a:rPr lang="en-US" sz="1400" i="1" dirty="0" err="1">
                <a:latin typeface="Segoe UI" panose="020B0502040204020203" pitchFamily="34" charset="0"/>
                <a:cs typeface="Segoe UI" panose="020B0502040204020203" pitchFamily="34" charset="0"/>
              </a:rPr>
              <a:t>neighbouring</a:t>
            </a:r>
            <a:r>
              <a:rPr lang="en-US" sz="1400" i="1" dirty="0">
                <a:latin typeface="Segoe UI" panose="020B0502040204020203" pitchFamily="34" charset="0"/>
                <a:cs typeface="Segoe UI" panose="020B0502040204020203" pitchFamily="34" charset="0"/>
              </a:rPr>
              <a:t> country beyond the scheduled </a:t>
            </a:r>
            <a:r>
              <a:rPr lang="en-US" sz="1400" i="1" dirty="0" smtClean="0">
                <a:latin typeface="Segoe UI" panose="020B0502040204020203" pitchFamily="34" charset="0"/>
                <a:cs typeface="Segoe UI" panose="020B0502040204020203" pitchFamily="34" charset="0"/>
              </a:rPr>
              <a:t>date,  the </a:t>
            </a:r>
            <a:r>
              <a:rPr lang="en-US" sz="1400" i="1" dirty="0">
                <a:latin typeface="Segoe UI" panose="020B0502040204020203" pitchFamily="34" charset="0"/>
                <a:cs typeface="Segoe UI" panose="020B0502040204020203" pitchFamily="34" charset="0"/>
              </a:rPr>
              <a:t>generator or the trading licensee which has obtained GNA for the purpose of injection into the Indian Grid </a:t>
            </a:r>
            <a:r>
              <a:rPr lang="en-US" sz="1400" b="1" i="1" dirty="0">
                <a:latin typeface="Segoe UI" panose="020B0502040204020203" pitchFamily="34" charset="0"/>
                <a:cs typeface="Segoe UI" panose="020B0502040204020203" pitchFamily="34" charset="0"/>
              </a:rPr>
              <a:t>shall be liable to </a:t>
            </a:r>
            <a:r>
              <a:rPr lang="en-US" sz="1400" b="1" i="1" dirty="0" smtClean="0">
                <a:latin typeface="Segoe UI" panose="020B0502040204020203" pitchFamily="34" charset="0"/>
                <a:cs typeface="Segoe UI" panose="020B0502040204020203" pitchFamily="34" charset="0"/>
              </a:rPr>
              <a:t>pay the transmission charges at </a:t>
            </a:r>
            <a:r>
              <a:rPr lang="en-US" sz="1400" b="1" i="1" dirty="0">
                <a:latin typeface="Segoe UI" panose="020B0502040204020203" pitchFamily="34" charset="0"/>
                <a:cs typeface="Segoe UI" panose="020B0502040204020203" pitchFamily="34" charset="0"/>
              </a:rPr>
              <a:t>2% of T-GNA rate</a:t>
            </a:r>
            <a:r>
              <a:rPr lang="en-US" sz="1400" i="1" dirty="0">
                <a:latin typeface="Segoe UI" panose="020B0502040204020203" pitchFamily="34" charset="0"/>
                <a:cs typeface="Segoe UI" panose="020B0502040204020203" pitchFamily="34" charset="0"/>
              </a:rPr>
              <a:t> for the State where injection point </a:t>
            </a:r>
            <a:r>
              <a:rPr lang="en-US" sz="1400" i="1" dirty="0" smtClean="0">
                <a:latin typeface="Segoe UI" panose="020B0502040204020203" pitchFamily="34" charset="0"/>
                <a:cs typeface="Segoe UI" panose="020B0502040204020203" pitchFamily="34" charset="0"/>
              </a:rPr>
              <a:t>is located </a:t>
            </a:r>
            <a:r>
              <a:rPr lang="en-US" sz="1400" i="1" dirty="0">
                <a:latin typeface="Segoe UI" panose="020B0502040204020203" pitchFamily="34" charset="0"/>
                <a:cs typeface="Segoe UI" panose="020B0502040204020203" pitchFamily="34" charset="0"/>
              </a:rPr>
              <a:t>in Indian </a:t>
            </a:r>
            <a:r>
              <a:rPr lang="en-US" sz="1400" i="1" dirty="0" smtClean="0">
                <a:latin typeface="Segoe UI" panose="020B0502040204020203" pitchFamily="34" charset="0"/>
                <a:cs typeface="Segoe UI" panose="020B0502040204020203" pitchFamily="34" charset="0"/>
              </a:rPr>
              <a:t>Grid.</a:t>
            </a:r>
          </a:p>
          <a:p>
            <a:pPr lvl="1" algn="just">
              <a:lnSpc>
                <a:spcPct val="150000"/>
              </a:lnSpc>
            </a:pPr>
            <a:endParaRPr lang="en-US" sz="1600" dirty="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It is suggested that the collected transmission charges </a:t>
            </a:r>
            <a:r>
              <a:rPr lang="en-US" sz="1400" b="1" dirty="0" smtClean="0">
                <a:latin typeface="Segoe UI" panose="020B0502040204020203" pitchFamily="34" charset="0"/>
                <a:cs typeface="Segoe UI" panose="020B0502040204020203" pitchFamily="34" charset="0"/>
              </a:rPr>
              <a:t>shall </a:t>
            </a:r>
            <a:r>
              <a:rPr lang="en-US" sz="1400" b="1" dirty="0">
                <a:latin typeface="Segoe UI" panose="020B0502040204020203" pitchFamily="34" charset="0"/>
                <a:cs typeface="Segoe UI" panose="020B0502040204020203" pitchFamily="34" charset="0"/>
              </a:rPr>
              <a:t>be reimbursed to the drawee DICs in proportion to their share </a:t>
            </a:r>
            <a:r>
              <a:rPr lang="en-US" sz="1400" dirty="0">
                <a:latin typeface="Segoe UI" panose="020B0502040204020203" pitchFamily="34" charset="0"/>
                <a:cs typeface="Segoe UI" panose="020B0502040204020203" pitchFamily="34" charset="0"/>
              </a:rPr>
              <a:t>in the first bill in the following billing </a:t>
            </a:r>
            <a:r>
              <a:rPr lang="en-US" sz="1400" dirty="0" smtClean="0">
                <a:latin typeface="Segoe UI" panose="020B0502040204020203" pitchFamily="34" charset="0"/>
                <a:cs typeface="Segoe UI" panose="020B0502040204020203" pitchFamily="34" charset="0"/>
              </a:rPr>
              <a:t>month</a:t>
            </a:r>
          </a:p>
        </p:txBody>
      </p:sp>
      <p:sp>
        <p:nvSpPr>
          <p:cNvPr id="2" name="Slide Number Placeholder 1"/>
          <p:cNvSpPr>
            <a:spLocks noGrp="1"/>
          </p:cNvSpPr>
          <p:nvPr>
            <p:ph type="sldNum" sz="quarter" idx="4"/>
          </p:nvPr>
        </p:nvSpPr>
        <p:spPr/>
        <p:txBody>
          <a:bodyPr/>
          <a:lstStyle/>
          <a:p>
            <a:fld id="{4E281064-9989-48BB-BE4B-F87BD6ADF5E5}" type="slidenum">
              <a:rPr lang="en-IN" smtClean="0"/>
              <a:t>2</a:t>
            </a:fld>
            <a:endParaRPr lang="en-IN" dirty="0"/>
          </a:p>
        </p:txBody>
      </p:sp>
      <p:sp>
        <p:nvSpPr>
          <p:cNvPr id="5" name="TextBox 4"/>
          <p:cNvSpPr txBox="1"/>
          <p:nvPr/>
        </p:nvSpPr>
        <p:spPr>
          <a:xfrm>
            <a:off x="-138561" y="330680"/>
            <a:ext cx="10284047" cy="958339"/>
          </a:xfrm>
          <a:prstGeom prst="rect">
            <a:avLst/>
          </a:prstGeom>
          <a:noFill/>
        </p:spPr>
        <p:txBody>
          <a:bodyPr wrap="square" rtlCol="0">
            <a:spAutoFit/>
          </a:bodyPr>
          <a:lstStyle/>
          <a:p>
            <a:pPr marL="800100" lvl="1" indent="-342900" algn="just">
              <a:lnSpc>
                <a:spcPct val="150000"/>
              </a:lnSpc>
              <a:buFont typeface="+mj-lt"/>
              <a:buAutoNum type="arabicPeriod"/>
            </a:pPr>
            <a:r>
              <a:rPr lang="en-US" sz="2000" b="1" dirty="0" smtClean="0">
                <a:solidFill>
                  <a:schemeClr val="accent2">
                    <a:lumMod val="75000"/>
                  </a:schemeClr>
                </a:solidFill>
                <a:latin typeface="Segoe UI" panose="020B0502040204020203" pitchFamily="34" charset="0"/>
                <a:cs typeface="Segoe UI" panose="020B0502040204020203" pitchFamily="34" charset="0"/>
              </a:rPr>
              <a:t>Clarity in Implementation of Cross Border Transmission Link between </a:t>
            </a:r>
            <a:r>
              <a:rPr lang="en-US" sz="2000" b="1" dirty="0" err="1" smtClean="0">
                <a:solidFill>
                  <a:schemeClr val="accent2">
                    <a:lumMod val="75000"/>
                  </a:schemeClr>
                </a:solidFill>
                <a:latin typeface="Segoe UI" panose="020B0502040204020203" pitchFamily="34" charset="0"/>
                <a:cs typeface="Segoe UI" panose="020B0502040204020203" pitchFamily="34" charset="0"/>
              </a:rPr>
              <a:t>neighbouring</a:t>
            </a:r>
            <a:r>
              <a:rPr lang="en-US" sz="2000" b="1" dirty="0" smtClean="0">
                <a:solidFill>
                  <a:schemeClr val="accent2">
                    <a:lumMod val="75000"/>
                  </a:schemeClr>
                </a:solidFill>
                <a:latin typeface="Segoe UI" panose="020B0502040204020203" pitchFamily="34" charset="0"/>
                <a:cs typeface="Segoe UI" panose="020B0502040204020203" pitchFamily="34" charset="0"/>
              </a:rPr>
              <a:t> Countries:</a:t>
            </a:r>
          </a:p>
        </p:txBody>
      </p:sp>
    </p:spTree>
    <p:extLst>
      <p:ext uri="{BB962C8B-B14F-4D97-AF65-F5344CB8AC3E}">
        <p14:creationId xmlns:p14="http://schemas.microsoft.com/office/powerpoint/2010/main" val="1822480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561" y="1194510"/>
            <a:ext cx="11840065" cy="4985980"/>
          </a:xfrm>
          <a:prstGeom prst="rect">
            <a:avLst/>
          </a:prstGeom>
          <a:noFill/>
        </p:spPr>
        <p:txBody>
          <a:bodyPr wrap="square" rtlCol="0">
            <a:spAutoFit/>
          </a:bodyPr>
          <a:lstStyle/>
          <a:p>
            <a:pPr lvl="2" algn="just">
              <a:lnSpc>
                <a:spcPct val="150000"/>
              </a:lnSpc>
            </a:pPr>
            <a:r>
              <a:rPr lang="en-US" sz="1400" i="1" dirty="0" smtClean="0">
                <a:latin typeface="Segoe UI" panose="020B0502040204020203" pitchFamily="34" charset="0"/>
                <a:cs typeface="Segoe UI" panose="020B0502040204020203" pitchFamily="34" charset="0"/>
              </a:rPr>
              <a:t>The amended clause 14.5 </a:t>
            </a:r>
            <a:r>
              <a:rPr lang="en-US" sz="1400" i="1" dirty="0">
                <a:latin typeface="Segoe UI" panose="020B0502040204020203" pitchFamily="34" charset="0"/>
                <a:cs typeface="Segoe UI" panose="020B0502040204020203" pitchFamily="34" charset="0"/>
              </a:rPr>
              <a:t>of principal </a:t>
            </a:r>
            <a:r>
              <a:rPr lang="en-US" sz="1400" i="1" dirty="0" smtClean="0">
                <a:latin typeface="Segoe UI" panose="020B0502040204020203" pitchFamily="34" charset="0"/>
                <a:cs typeface="Segoe UI" panose="020B0502040204020203" pitchFamily="34" charset="0"/>
              </a:rPr>
              <a:t>regulation </a:t>
            </a:r>
            <a:r>
              <a:rPr lang="en-US" sz="1400" i="1" dirty="0">
                <a:latin typeface="Segoe UI" panose="020B0502040204020203" pitchFamily="34" charset="0"/>
                <a:cs typeface="Segoe UI" panose="020B0502040204020203" pitchFamily="34" charset="0"/>
              </a:rPr>
              <a:t>states that “The charges for deviation from schedule </a:t>
            </a:r>
            <a:r>
              <a:rPr lang="en-US" sz="1400" b="1" i="1" dirty="0">
                <a:latin typeface="Segoe UI" panose="020B0502040204020203" pitchFamily="34" charset="0"/>
                <a:cs typeface="Segoe UI" panose="020B0502040204020203" pitchFamily="34" charset="0"/>
              </a:rPr>
              <a:t>at the inter-connection point</a:t>
            </a:r>
            <a:r>
              <a:rPr lang="en-US" sz="1400" i="1" dirty="0">
                <a:latin typeface="Segoe UI" panose="020B0502040204020203" pitchFamily="34" charset="0"/>
                <a:cs typeface="Segoe UI" panose="020B0502040204020203" pitchFamily="34" charset="0"/>
              </a:rPr>
              <a:t> shall be </a:t>
            </a:r>
            <a:r>
              <a:rPr lang="en-US" sz="1400" b="1" i="1" dirty="0">
                <a:latin typeface="Segoe UI" panose="020B0502040204020203" pitchFamily="34" charset="0"/>
                <a:cs typeface="Segoe UI" panose="020B0502040204020203" pitchFamily="34" charset="0"/>
              </a:rPr>
              <a:t>as per the charges for the general seller and buyer under the DSM Regulations </a:t>
            </a:r>
            <a:r>
              <a:rPr lang="en-US" sz="1400" i="1" dirty="0">
                <a:latin typeface="Segoe UI" panose="020B0502040204020203" pitchFamily="34" charset="0"/>
                <a:cs typeface="Segoe UI" panose="020B0502040204020203" pitchFamily="34" charset="0"/>
              </a:rPr>
              <a:t>in India for injecting and buying entities</a:t>
            </a:r>
            <a:r>
              <a:rPr lang="en-US" sz="1400" i="1" dirty="0" smtClean="0">
                <a:latin typeface="Segoe UI" panose="020B0502040204020203" pitchFamily="34" charset="0"/>
                <a:cs typeface="Segoe UI" panose="020B0502040204020203" pitchFamily="34" charset="0"/>
              </a:rPr>
              <a:t>.”</a:t>
            </a:r>
          </a:p>
          <a:p>
            <a:pPr lvl="2" algn="just">
              <a:lnSpc>
                <a:spcPct val="150000"/>
              </a:lnSpc>
            </a:pPr>
            <a:endParaRPr lang="en-US" sz="1400" i="1" dirty="0" smtClean="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Presently</a:t>
            </a:r>
            <a:r>
              <a:rPr lang="en-US" sz="1400" dirty="0">
                <a:latin typeface="Segoe UI" panose="020B0502040204020203" pitchFamily="34" charset="0"/>
                <a:cs typeface="Segoe UI" panose="020B0502040204020203" pitchFamily="34" charset="0"/>
              </a:rPr>
              <a:t>, for Nepal, Bhutan and Bangladesh, schedule and DSM are calculated on net country basis. Nepal and Bhutan import power from India during the winter months and export power to India for rest of the period in the year. Therefore, Nepal and Bhutan, will be sometime become buyer and sometime become seller in a year. Thus, the net position of these cross border countries may change as a buyer or seller from time to </a:t>
            </a:r>
            <a:r>
              <a:rPr lang="en-US" sz="1400" dirty="0" smtClean="0">
                <a:latin typeface="Segoe UI" panose="020B0502040204020203" pitchFamily="34" charset="0"/>
                <a:cs typeface="Segoe UI" panose="020B0502040204020203" pitchFamily="34" charset="0"/>
              </a:rPr>
              <a:t>time.</a:t>
            </a:r>
          </a:p>
          <a:p>
            <a:pPr lvl="2" algn="just">
              <a:lnSpc>
                <a:spcPct val="150000"/>
              </a:lnSpc>
            </a:pPr>
            <a:endParaRPr lang="en-US" sz="1600" dirty="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However, As </a:t>
            </a:r>
            <a:r>
              <a:rPr lang="en-US" sz="1400" dirty="0">
                <a:latin typeface="Segoe UI" panose="020B0502040204020203" pitchFamily="34" charset="0"/>
                <a:cs typeface="Segoe UI" panose="020B0502040204020203" pitchFamily="34" charset="0"/>
              </a:rPr>
              <a:t>per Regulation 8(14) of DSM Regulations 2024, the Indian states, irrespective of their net schedule position (i.e. </a:t>
            </a:r>
            <a:r>
              <a:rPr lang="en-US" sz="1400" dirty="0" err="1">
                <a:latin typeface="Segoe UI" panose="020B0502040204020203" pitchFamily="34" charset="0"/>
                <a:cs typeface="Segoe UI" panose="020B0502040204020203" pitchFamily="34" charset="0"/>
              </a:rPr>
              <a:t>drawal</a:t>
            </a:r>
            <a:r>
              <a:rPr lang="en-US" sz="1400" dirty="0">
                <a:latin typeface="Segoe UI" panose="020B0502040204020203" pitchFamily="34" charset="0"/>
                <a:cs typeface="Segoe UI" panose="020B0502040204020203" pitchFamily="34" charset="0"/>
              </a:rPr>
              <a:t> or injection) at the state periphery, are always considered as buyers for DSM computation.  </a:t>
            </a:r>
          </a:p>
          <a:p>
            <a:pPr lvl="2" algn="just">
              <a:lnSpc>
                <a:spcPct val="150000"/>
              </a:lnSpc>
            </a:pPr>
            <a:r>
              <a:rPr lang="en-US" sz="1400" dirty="0">
                <a:latin typeface="Segoe UI" panose="020B0502040204020203" pitchFamily="34" charset="0"/>
                <a:cs typeface="Segoe UI" panose="020B0502040204020203" pitchFamily="34" charset="0"/>
              </a:rPr>
              <a:t>Hence, it is requested to provide clarity on -  </a:t>
            </a:r>
          </a:p>
          <a:p>
            <a:pPr marL="1657350" lvl="3" indent="-285750" algn="just">
              <a:lnSpc>
                <a:spcPct val="150000"/>
              </a:lnSpc>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whether </a:t>
            </a:r>
            <a:r>
              <a:rPr lang="en-US" sz="1400" dirty="0">
                <a:latin typeface="Segoe UI" panose="020B0502040204020203" pitchFamily="34" charset="0"/>
                <a:cs typeface="Segoe UI" panose="020B0502040204020203" pitchFamily="34" charset="0"/>
              </a:rPr>
              <a:t>the cross-border countries can be considered as buyer during the import period and as a general seller during the export period, or </a:t>
            </a:r>
          </a:p>
          <a:p>
            <a:pPr marL="1657350" lvl="3" indent="-285750" algn="just">
              <a:lnSpc>
                <a:spcPct val="150000"/>
              </a:lnSpc>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they </a:t>
            </a:r>
            <a:r>
              <a:rPr lang="en-US" sz="1400" dirty="0">
                <a:latin typeface="Segoe UI" panose="020B0502040204020203" pitchFamily="34" charset="0"/>
                <a:cs typeface="Segoe UI" panose="020B0502040204020203" pitchFamily="34" charset="0"/>
              </a:rPr>
              <a:t>will be always considered as buyer(s), as being done for Indian States, as per provision in clause 8.14 of DSM 2024 Regulation</a:t>
            </a:r>
            <a:r>
              <a:rPr lang="en-US" sz="1400" dirty="0" smtClean="0">
                <a:latin typeface="Segoe UI" panose="020B0502040204020203" pitchFamily="34" charset="0"/>
                <a:cs typeface="Segoe UI" panose="020B0502040204020203" pitchFamily="34" charset="0"/>
              </a:rPr>
              <a:t>.</a:t>
            </a:r>
            <a:endParaRPr lang="en-US" sz="14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3</a:t>
            </a:fld>
            <a:endParaRPr lang="en-IN" dirty="0"/>
          </a:p>
        </p:txBody>
      </p:sp>
      <p:sp>
        <p:nvSpPr>
          <p:cNvPr id="6" name="TextBox 5"/>
          <p:cNvSpPr txBox="1"/>
          <p:nvPr/>
        </p:nvSpPr>
        <p:spPr>
          <a:xfrm>
            <a:off x="0" y="518791"/>
            <a:ext cx="10284047" cy="553998"/>
          </a:xfrm>
          <a:prstGeom prst="rect">
            <a:avLst/>
          </a:prstGeom>
          <a:noFill/>
        </p:spPr>
        <p:txBody>
          <a:bodyPr wrap="square" rtlCol="0">
            <a:spAutoFit/>
          </a:bodyPr>
          <a:lstStyle/>
          <a:p>
            <a:pPr lvl="1" algn="just">
              <a:lnSpc>
                <a:spcPct val="150000"/>
              </a:lnSpc>
            </a:pPr>
            <a:r>
              <a:rPr lang="en-US" sz="2000" b="1" dirty="0" smtClean="0">
                <a:solidFill>
                  <a:schemeClr val="accent2">
                    <a:lumMod val="75000"/>
                  </a:schemeClr>
                </a:solidFill>
                <a:latin typeface="Segoe UI" panose="020B0502040204020203" pitchFamily="34" charset="0"/>
                <a:cs typeface="Segoe UI" panose="020B0502040204020203" pitchFamily="34" charset="0"/>
              </a:rPr>
              <a:t>3. Clarity in identification of Cross-Border </a:t>
            </a:r>
            <a:r>
              <a:rPr lang="en-US" sz="2000" b="1" dirty="0" err="1" smtClean="0">
                <a:solidFill>
                  <a:schemeClr val="accent2">
                    <a:lumMod val="75000"/>
                  </a:schemeClr>
                </a:solidFill>
                <a:latin typeface="Segoe UI" panose="020B0502040204020203" pitchFamily="34" charset="0"/>
                <a:cs typeface="Segoe UI" panose="020B0502040204020203" pitchFamily="34" charset="0"/>
              </a:rPr>
              <a:t>Enity</a:t>
            </a:r>
            <a:r>
              <a:rPr lang="en-US" sz="2000" b="1" dirty="0" smtClean="0">
                <a:solidFill>
                  <a:schemeClr val="accent2">
                    <a:lumMod val="75000"/>
                  </a:schemeClr>
                </a:solidFill>
                <a:latin typeface="Segoe UI" panose="020B0502040204020203" pitchFamily="34" charset="0"/>
                <a:cs typeface="Segoe UI" panose="020B0502040204020203" pitchFamily="34" charset="0"/>
              </a:rPr>
              <a:t> as a Buyer/Seller:</a:t>
            </a:r>
          </a:p>
        </p:txBody>
      </p:sp>
    </p:spTree>
    <p:extLst>
      <p:ext uri="{BB962C8B-B14F-4D97-AF65-F5344CB8AC3E}">
        <p14:creationId xmlns:p14="http://schemas.microsoft.com/office/powerpoint/2010/main" val="235977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81" y="1231673"/>
            <a:ext cx="12038781" cy="4489691"/>
          </a:xfrm>
          <a:prstGeom prst="rect">
            <a:avLst/>
          </a:prstGeom>
          <a:noFill/>
        </p:spPr>
        <p:txBody>
          <a:bodyPr wrap="square" rtlCol="0">
            <a:spAutoFit/>
          </a:bodyPr>
          <a:lstStyle/>
          <a:p>
            <a:pPr lvl="2" algn="just">
              <a:lnSpc>
                <a:spcPct val="150000"/>
              </a:lnSpc>
            </a:pPr>
            <a:r>
              <a:rPr lang="en-US" sz="1550" i="1" dirty="0" smtClean="0">
                <a:latin typeface="Segoe UI" panose="020B0502040204020203" pitchFamily="34" charset="0"/>
                <a:cs typeface="Segoe UI" panose="020B0502040204020203" pitchFamily="34" charset="0"/>
              </a:rPr>
              <a:t>Point </a:t>
            </a:r>
            <a:r>
              <a:rPr lang="en-US" sz="1550" i="1" dirty="0">
                <a:latin typeface="Segoe UI" panose="020B0502040204020203" pitchFamily="34" charset="0"/>
                <a:cs typeface="Segoe UI" panose="020B0502040204020203" pitchFamily="34" charset="0"/>
              </a:rPr>
              <a:t>no. (o) of Annexure I of the draft regulation states that “(o)The mode of operation of the dedicated transmission system connecting to the Indian Grid shall be as per the Standard Operating Procedure (SOP) issued in this regard.”. </a:t>
            </a:r>
            <a:endParaRPr lang="en-US" sz="1550" i="1" dirty="0" smtClean="0">
              <a:latin typeface="Segoe UI" panose="020B0502040204020203" pitchFamily="34" charset="0"/>
              <a:cs typeface="Segoe UI" panose="020B0502040204020203" pitchFamily="34" charset="0"/>
            </a:endParaRPr>
          </a:p>
          <a:p>
            <a:pPr lvl="2" algn="just">
              <a:lnSpc>
                <a:spcPct val="150000"/>
              </a:lnSpc>
            </a:pPr>
            <a:endParaRPr lang="en-US" sz="1550" dirty="0" smtClean="0">
              <a:latin typeface="Segoe UI" panose="020B0502040204020203" pitchFamily="34" charset="0"/>
              <a:cs typeface="Segoe UI" panose="020B0502040204020203" pitchFamily="34" charset="0"/>
            </a:endParaRPr>
          </a:p>
          <a:p>
            <a:pPr lvl="2" algn="just">
              <a:lnSpc>
                <a:spcPct val="150000"/>
              </a:lnSpc>
            </a:pPr>
            <a:r>
              <a:rPr lang="en-US" sz="1550" dirty="0" smtClean="0">
                <a:latin typeface="Segoe UI" panose="020B0502040204020203" pitchFamily="34" charset="0"/>
                <a:cs typeface="Segoe UI" panose="020B0502040204020203" pitchFamily="34" charset="0"/>
              </a:rPr>
              <a:t>It </a:t>
            </a:r>
            <a:r>
              <a:rPr lang="en-US" sz="1550" dirty="0">
                <a:latin typeface="Segoe UI" panose="020B0502040204020203" pitchFamily="34" charset="0"/>
                <a:cs typeface="Segoe UI" panose="020B0502040204020203" pitchFamily="34" charset="0"/>
              </a:rPr>
              <a:t>is requested to add suitable provision to nominate a responsible nodal entity for formulation of the said SOP along with timelines for submission of SOP to Hon’ble Commission for approval</a:t>
            </a:r>
            <a:r>
              <a:rPr lang="en-US" sz="1550" dirty="0" smtClean="0">
                <a:latin typeface="Segoe UI" panose="020B0502040204020203" pitchFamily="34" charset="0"/>
                <a:cs typeface="Segoe UI" panose="020B0502040204020203" pitchFamily="34" charset="0"/>
              </a:rPr>
              <a:t>.</a:t>
            </a:r>
          </a:p>
          <a:p>
            <a:pPr lvl="1" algn="just">
              <a:lnSpc>
                <a:spcPct val="150000"/>
              </a:lnSpc>
            </a:pPr>
            <a:endParaRPr lang="en-US" sz="400" dirty="0" smtClean="0">
              <a:latin typeface="Segoe UI" panose="020B0502040204020203" pitchFamily="34" charset="0"/>
              <a:cs typeface="Segoe UI" panose="020B0502040204020203" pitchFamily="34" charset="0"/>
            </a:endParaRPr>
          </a:p>
          <a:p>
            <a:pPr lvl="1" algn="just">
              <a:lnSpc>
                <a:spcPct val="150000"/>
              </a:lnSpc>
            </a:pPr>
            <a:endParaRPr lang="en-US" sz="400" dirty="0">
              <a:latin typeface="Segoe UI" panose="020B0502040204020203" pitchFamily="34" charset="0"/>
              <a:cs typeface="Segoe UI" panose="020B0502040204020203" pitchFamily="34" charset="0"/>
            </a:endParaRPr>
          </a:p>
          <a:p>
            <a:pPr algn="just">
              <a:lnSpc>
                <a:spcPct val="150000"/>
              </a:lnSpc>
            </a:pPr>
            <a:r>
              <a:rPr lang="en-US" sz="2000" b="1" dirty="0" smtClean="0">
                <a:solidFill>
                  <a:schemeClr val="accent2">
                    <a:lumMod val="75000"/>
                  </a:schemeClr>
                </a:solidFill>
                <a:latin typeface="Segoe UI" panose="020B0502040204020203" pitchFamily="34" charset="0"/>
                <a:cs typeface="Segoe UI" panose="020B0502040204020203" pitchFamily="34" charset="0"/>
              </a:rPr>
              <a:t>     5. Designated Authority for determination of YTC under Annexure 2:</a:t>
            </a:r>
          </a:p>
          <a:p>
            <a:pPr lvl="2" algn="just">
              <a:lnSpc>
                <a:spcPct val="150000"/>
              </a:lnSpc>
            </a:pPr>
            <a:r>
              <a:rPr lang="en-US" sz="1400" i="1" dirty="0">
                <a:latin typeface="Segoe UI" panose="020B0502040204020203" pitchFamily="34" charset="0"/>
                <a:cs typeface="Segoe UI" panose="020B0502040204020203" pitchFamily="34" charset="0"/>
              </a:rPr>
              <a:t>The Annexure II - S. No. (</a:t>
            </a:r>
            <a:r>
              <a:rPr lang="en-US" sz="1400" i="1" dirty="0" smtClean="0">
                <a:latin typeface="Segoe UI" panose="020B0502040204020203" pitchFamily="34" charset="0"/>
                <a:cs typeface="Segoe UI" panose="020B0502040204020203" pitchFamily="34" charset="0"/>
              </a:rPr>
              <a:t>a-ii) &amp; </a:t>
            </a:r>
            <a:r>
              <a:rPr lang="en-US" sz="1400" i="1" dirty="0">
                <a:latin typeface="Segoe UI" panose="020B0502040204020203" pitchFamily="34" charset="0"/>
                <a:cs typeface="Segoe UI" panose="020B0502040204020203" pitchFamily="34" charset="0"/>
              </a:rPr>
              <a:t>S. No. (</a:t>
            </a:r>
            <a:r>
              <a:rPr lang="en-US" sz="1400" i="1" dirty="0" smtClean="0">
                <a:latin typeface="Segoe UI" panose="020B0502040204020203" pitchFamily="34" charset="0"/>
                <a:cs typeface="Segoe UI" panose="020B0502040204020203" pitchFamily="34" charset="0"/>
              </a:rPr>
              <a:t>b) </a:t>
            </a:r>
            <a:r>
              <a:rPr lang="en-US" sz="1400" i="1" dirty="0">
                <a:latin typeface="Segoe UI" panose="020B0502040204020203" pitchFamily="34" charset="0"/>
                <a:cs typeface="Segoe UI" panose="020B0502040204020203" pitchFamily="34" charset="0"/>
              </a:rPr>
              <a:t>of the draft regulation talks</a:t>
            </a:r>
            <a:r>
              <a:rPr lang="en-US" sz="1400" i="1" dirty="0" smtClean="0">
                <a:latin typeface="Segoe UI" panose="020B0502040204020203" pitchFamily="34" charset="0"/>
                <a:cs typeface="Segoe UI" panose="020B0502040204020203" pitchFamily="34" charset="0"/>
              </a:rPr>
              <a:t> about the recovery of transmission charges for the use on Indian portion of the </a:t>
            </a:r>
            <a:r>
              <a:rPr lang="en-US" sz="1400" b="1" i="1" dirty="0" smtClean="0">
                <a:latin typeface="Segoe UI" panose="020B0502040204020203" pitchFamily="34" charset="0"/>
                <a:cs typeface="Segoe UI" panose="020B0502040204020203" pitchFamily="34" charset="0"/>
              </a:rPr>
              <a:t>CBTL (Cross Border Transmission Link</a:t>
            </a:r>
            <a:r>
              <a:rPr lang="en-US" sz="1400" b="1" i="1" dirty="0">
                <a:latin typeface="Segoe UI" panose="020B0502040204020203" pitchFamily="34" charset="0"/>
                <a:cs typeface="Segoe UI" panose="020B0502040204020203" pitchFamily="34" charset="0"/>
              </a:rPr>
              <a:t>). </a:t>
            </a:r>
            <a:r>
              <a:rPr lang="en-US" sz="1400" i="1" dirty="0">
                <a:latin typeface="Segoe UI" panose="020B0502040204020203" pitchFamily="34" charset="0"/>
                <a:cs typeface="Segoe UI" panose="020B0502040204020203" pitchFamily="34" charset="0"/>
              </a:rPr>
              <a:t>Presently, as per data shared by CTUIL, most of the cross-border transmission lines are considered in the Indian transmission charge sharing pool</a:t>
            </a:r>
            <a:r>
              <a:rPr lang="en-US" sz="1400" i="1" dirty="0" smtClean="0">
                <a:latin typeface="Segoe UI" panose="020B0502040204020203" pitchFamily="34" charset="0"/>
                <a:cs typeface="Segoe UI" panose="020B0502040204020203" pitchFamily="34" charset="0"/>
              </a:rPr>
              <a:t>.</a:t>
            </a:r>
          </a:p>
          <a:p>
            <a:pPr lvl="1" algn="just">
              <a:lnSpc>
                <a:spcPct val="150000"/>
              </a:lnSpc>
            </a:pPr>
            <a:endParaRPr lang="en-US" sz="1100" dirty="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Hence</a:t>
            </a:r>
            <a:r>
              <a:rPr lang="en-US" sz="1400" dirty="0">
                <a:latin typeface="Segoe UI" panose="020B0502040204020203" pitchFamily="34" charset="0"/>
                <a:cs typeface="Segoe UI" panose="020B0502040204020203" pitchFamily="34" charset="0"/>
              </a:rPr>
              <a:t>, it is requested to clarify, whether those lines are to be excluded from the ISTS transmission charge pool after the enactment of this amendment</a:t>
            </a:r>
            <a:r>
              <a:rPr lang="en-US" sz="1400" dirty="0" smtClean="0">
                <a:latin typeface="Segoe UI" panose="020B0502040204020203" pitchFamily="34" charset="0"/>
                <a:cs typeface="Segoe UI" panose="020B0502040204020203" pitchFamily="34" charset="0"/>
              </a:rPr>
              <a:t>.</a:t>
            </a:r>
          </a:p>
          <a:p>
            <a:pPr lvl="1" algn="just">
              <a:lnSpc>
                <a:spcPct val="150000"/>
              </a:lnSpc>
            </a:pPr>
            <a:endParaRPr lang="en-US" sz="400" dirty="0" smtClean="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4</a:t>
            </a:fld>
            <a:endParaRPr lang="en-IN" dirty="0"/>
          </a:p>
        </p:txBody>
      </p:sp>
      <p:sp>
        <p:nvSpPr>
          <p:cNvPr id="5" name="TextBox 4"/>
          <p:cNvSpPr txBox="1"/>
          <p:nvPr/>
        </p:nvSpPr>
        <p:spPr>
          <a:xfrm>
            <a:off x="-158907" y="663161"/>
            <a:ext cx="10284047" cy="553998"/>
          </a:xfrm>
          <a:prstGeom prst="rect">
            <a:avLst/>
          </a:prstGeom>
          <a:noFill/>
        </p:spPr>
        <p:txBody>
          <a:bodyPr wrap="square" rtlCol="0">
            <a:spAutoFit/>
          </a:bodyPr>
          <a:lstStyle/>
          <a:p>
            <a:pPr lvl="1" algn="just">
              <a:lnSpc>
                <a:spcPct val="150000"/>
              </a:lnSpc>
            </a:pPr>
            <a:r>
              <a:rPr lang="en-US" sz="2000" b="1" dirty="0" smtClean="0">
                <a:solidFill>
                  <a:schemeClr val="accent2">
                    <a:lumMod val="75000"/>
                  </a:schemeClr>
                </a:solidFill>
                <a:latin typeface="Segoe UI" panose="020B0502040204020203" pitchFamily="34" charset="0"/>
                <a:cs typeface="Segoe UI" panose="020B0502040204020203" pitchFamily="34" charset="0"/>
              </a:rPr>
              <a:t>4. </a:t>
            </a:r>
            <a:r>
              <a:rPr lang="en-US" sz="2000" b="1" dirty="0">
                <a:solidFill>
                  <a:schemeClr val="accent2">
                    <a:lumMod val="75000"/>
                  </a:schemeClr>
                </a:solidFill>
                <a:latin typeface="Segoe UI" panose="020B0502040204020203" pitchFamily="34" charset="0"/>
                <a:cs typeface="Segoe UI" panose="020B0502040204020203" pitchFamily="34" charset="0"/>
              </a:rPr>
              <a:t>Nodal Agency for formation of SOP under Annexure </a:t>
            </a:r>
            <a:r>
              <a:rPr lang="en-US" sz="2000" b="1" dirty="0" smtClean="0">
                <a:solidFill>
                  <a:schemeClr val="accent2">
                    <a:lumMod val="75000"/>
                  </a:schemeClr>
                </a:solidFill>
                <a:latin typeface="Segoe UI" panose="020B0502040204020203" pitchFamily="34" charset="0"/>
                <a:cs typeface="Segoe UI" panose="020B0502040204020203" pitchFamily="34" charset="0"/>
              </a:rPr>
              <a:t>I:</a:t>
            </a:r>
            <a:endParaRPr lang="en-US" sz="2000" b="1" dirty="0">
              <a:solidFill>
                <a:schemeClr val="accent2">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309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114" y="256193"/>
            <a:ext cx="11684000" cy="6532558"/>
          </a:xfrm>
          <a:prstGeom prst="rect">
            <a:avLst/>
          </a:prstGeom>
          <a:noFill/>
        </p:spPr>
        <p:txBody>
          <a:bodyPr wrap="square" rtlCol="0">
            <a:spAutoFit/>
          </a:bodyPr>
          <a:lstStyle/>
          <a:p>
            <a:pPr lvl="1" algn="just">
              <a:lnSpc>
                <a:spcPct val="150000"/>
              </a:lnSpc>
            </a:pPr>
            <a:endParaRPr lang="en-US" sz="400" dirty="0" smtClean="0">
              <a:latin typeface="Segoe UI" panose="020B0502040204020203" pitchFamily="34" charset="0"/>
              <a:cs typeface="Segoe UI" panose="020B0502040204020203" pitchFamily="34" charset="0"/>
            </a:endParaRPr>
          </a:p>
          <a:p>
            <a:pPr lvl="1" algn="just">
              <a:lnSpc>
                <a:spcPct val="150000"/>
              </a:lnSpc>
            </a:pPr>
            <a:r>
              <a:rPr lang="en-US" sz="1900" b="1" dirty="0">
                <a:solidFill>
                  <a:schemeClr val="accent2">
                    <a:lumMod val="75000"/>
                  </a:schemeClr>
                </a:solidFill>
                <a:latin typeface="Segoe UI" panose="020B0502040204020203" pitchFamily="34" charset="0"/>
                <a:cs typeface="Segoe UI" panose="020B0502040204020203" pitchFamily="34" charset="0"/>
              </a:rPr>
              <a:t>6</a:t>
            </a:r>
            <a:r>
              <a:rPr lang="en-US" sz="1900" b="1" dirty="0" smtClean="0">
                <a:solidFill>
                  <a:schemeClr val="accent2">
                    <a:lumMod val="75000"/>
                  </a:schemeClr>
                </a:solidFill>
                <a:latin typeface="Segoe UI" panose="020B0502040204020203" pitchFamily="34" charset="0"/>
                <a:cs typeface="Segoe UI" panose="020B0502040204020203" pitchFamily="34" charset="0"/>
              </a:rPr>
              <a:t>. Clarity </a:t>
            </a:r>
            <a:r>
              <a:rPr lang="en-US" sz="1900" b="1" dirty="0">
                <a:solidFill>
                  <a:schemeClr val="accent2">
                    <a:lumMod val="75000"/>
                  </a:schemeClr>
                </a:solidFill>
                <a:latin typeface="Segoe UI" panose="020B0502040204020203" pitchFamily="34" charset="0"/>
                <a:cs typeface="Segoe UI" panose="020B0502040204020203" pitchFamily="34" charset="0"/>
              </a:rPr>
              <a:t>on recovery of transmission charges of Cross Border Transmission link (CBTL</a:t>
            </a:r>
            <a:r>
              <a:rPr lang="en-US" sz="1900" b="1" dirty="0" smtClean="0">
                <a:solidFill>
                  <a:schemeClr val="accent2">
                    <a:lumMod val="75000"/>
                  </a:schemeClr>
                </a:solidFill>
                <a:latin typeface="Segoe UI" panose="020B0502040204020203" pitchFamily="34" charset="0"/>
                <a:cs typeface="Segoe UI" panose="020B0502040204020203" pitchFamily="34" charset="0"/>
              </a:rPr>
              <a:t>):</a:t>
            </a:r>
          </a:p>
          <a:p>
            <a:pPr lvl="1" algn="just">
              <a:lnSpc>
                <a:spcPct val="150000"/>
              </a:lnSpc>
            </a:pPr>
            <a:endParaRPr lang="en-US" sz="800" b="1" dirty="0">
              <a:solidFill>
                <a:schemeClr val="accent2">
                  <a:lumMod val="75000"/>
                </a:schemeClr>
              </a:solidFill>
              <a:latin typeface="Segoe UI" panose="020B0502040204020203" pitchFamily="34" charset="0"/>
              <a:cs typeface="Segoe UI" panose="020B0502040204020203" pitchFamily="34" charset="0"/>
            </a:endParaRPr>
          </a:p>
          <a:p>
            <a:pPr lvl="2" algn="just">
              <a:lnSpc>
                <a:spcPct val="150000"/>
              </a:lnSpc>
            </a:pPr>
            <a:r>
              <a:rPr lang="en-US" sz="1400" i="1" dirty="0" smtClean="0">
                <a:latin typeface="Segoe UI" panose="020B0502040204020203" pitchFamily="34" charset="0"/>
                <a:cs typeface="Segoe UI" panose="020B0502040204020203" pitchFamily="34" charset="0"/>
              </a:rPr>
              <a:t>The </a:t>
            </a:r>
            <a:r>
              <a:rPr lang="en-US" sz="1400" i="1" dirty="0">
                <a:latin typeface="Segoe UI" panose="020B0502040204020203" pitchFamily="34" charset="0"/>
                <a:cs typeface="Segoe UI" panose="020B0502040204020203" pitchFamily="34" charset="0"/>
              </a:rPr>
              <a:t>Annexure II - S. No. (</a:t>
            </a:r>
            <a:r>
              <a:rPr lang="en-US" sz="1400" i="1" dirty="0" smtClean="0">
                <a:latin typeface="Segoe UI" panose="020B0502040204020203" pitchFamily="34" charset="0"/>
                <a:cs typeface="Segoe UI" panose="020B0502040204020203" pitchFamily="34" charset="0"/>
              </a:rPr>
              <a:t>a-ii) &amp; S</a:t>
            </a:r>
            <a:r>
              <a:rPr lang="en-US" sz="1400" i="1" dirty="0">
                <a:latin typeface="Segoe UI" panose="020B0502040204020203" pitchFamily="34" charset="0"/>
                <a:cs typeface="Segoe UI" panose="020B0502040204020203" pitchFamily="34" charset="0"/>
              </a:rPr>
              <a:t>. No. (</a:t>
            </a:r>
            <a:r>
              <a:rPr lang="en-US" sz="1400" i="1" dirty="0" smtClean="0">
                <a:latin typeface="Segoe UI" panose="020B0502040204020203" pitchFamily="34" charset="0"/>
                <a:cs typeface="Segoe UI" panose="020B0502040204020203" pitchFamily="34" charset="0"/>
              </a:rPr>
              <a:t>b-iii) </a:t>
            </a:r>
            <a:r>
              <a:rPr lang="en-US" sz="1400" i="1" dirty="0">
                <a:latin typeface="Segoe UI" panose="020B0502040204020203" pitchFamily="34" charset="0"/>
                <a:cs typeface="Segoe UI" panose="020B0502040204020203" pitchFamily="34" charset="0"/>
              </a:rPr>
              <a:t>of the draft regulation talks </a:t>
            </a:r>
            <a:r>
              <a:rPr lang="en-US" sz="1400" i="1" dirty="0" smtClean="0">
                <a:latin typeface="Segoe UI" panose="020B0502040204020203" pitchFamily="34" charset="0"/>
                <a:cs typeface="Segoe UI" panose="020B0502040204020203" pitchFamily="34" charset="0"/>
              </a:rPr>
              <a:t>about </a:t>
            </a:r>
            <a:r>
              <a:rPr lang="en-US" sz="1400" i="1" dirty="0">
                <a:latin typeface="Segoe UI" panose="020B0502040204020203" pitchFamily="34" charset="0"/>
                <a:cs typeface="Segoe UI" panose="020B0502040204020203" pitchFamily="34" charset="0"/>
              </a:rPr>
              <a:t>the </a:t>
            </a:r>
            <a:r>
              <a:rPr lang="en-US" sz="1400" i="1" dirty="0" smtClean="0">
                <a:latin typeface="Segoe UI" panose="020B0502040204020203" pitchFamily="34" charset="0"/>
                <a:cs typeface="Segoe UI" panose="020B0502040204020203" pitchFamily="34" charset="0"/>
              </a:rPr>
              <a:t>determination of YTC </a:t>
            </a:r>
            <a:r>
              <a:rPr lang="en-US" sz="1400" i="1" dirty="0">
                <a:latin typeface="Segoe UI" panose="020B0502040204020203" pitchFamily="34" charset="0"/>
                <a:cs typeface="Segoe UI" panose="020B0502040204020203" pitchFamily="34" charset="0"/>
              </a:rPr>
              <a:t>(of </a:t>
            </a:r>
            <a:r>
              <a:rPr lang="en-US" sz="1400" i="1" dirty="0" smtClean="0">
                <a:latin typeface="Segoe UI" panose="020B0502040204020203" pitchFamily="34" charset="0"/>
                <a:cs typeface="Segoe UI" panose="020B0502040204020203" pitchFamily="34" charset="0"/>
              </a:rPr>
              <a:t>CBTL) </a:t>
            </a:r>
            <a:r>
              <a:rPr lang="en-US" sz="1400" i="1" dirty="0">
                <a:latin typeface="Segoe UI" panose="020B0502040204020203" pitchFamily="34" charset="0"/>
                <a:cs typeface="Segoe UI" panose="020B0502040204020203" pitchFamily="34" charset="0"/>
              </a:rPr>
              <a:t>corresponding to the capacity under open </a:t>
            </a:r>
            <a:r>
              <a:rPr lang="en-US" sz="1400" i="1" dirty="0" smtClean="0">
                <a:latin typeface="Segoe UI" panose="020B0502040204020203" pitchFamily="34" charset="0"/>
                <a:cs typeface="Segoe UI" panose="020B0502040204020203" pitchFamily="34" charset="0"/>
              </a:rPr>
              <a:t>access and a per </a:t>
            </a:r>
            <a:r>
              <a:rPr lang="en-US" sz="1400" i="1" dirty="0">
                <a:latin typeface="Segoe UI" panose="020B0502040204020203" pitchFamily="34" charset="0"/>
                <a:cs typeface="Segoe UI" panose="020B0502040204020203" pitchFamily="34" charset="0"/>
              </a:rPr>
              <a:t>unit rate considering the capacity under open access by dividing prorated YTC by the anticipated yearly energy transaction over the </a:t>
            </a:r>
            <a:r>
              <a:rPr lang="en-US" sz="1400" i="1" dirty="0" smtClean="0">
                <a:latin typeface="Segoe UI" panose="020B0502040204020203" pitchFamily="34" charset="0"/>
                <a:cs typeface="Segoe UI" panose="020B0502040204020203" pitchFamily="34" charset="0"/>
              </a:rPr>
              <a:t>link, </a:t>
            </a:r>
            <a:r>
              <a:rPr lang="en-US" sz="1400" i="1" dirty="0">
                <a:latin typeface="Segoe UI" panose="020B0502040204020203" pitchFamily="34" charset="0"/>
                <a:cs typeface="Segoe UI" panose="020B0502040204020203" pitchFamily="34" charset="0"/>
              </a:rPr>
              <a:t>for the capacity under open access. Such anticipated yearly energy transactions shall be determined by the Designated Authority. </a:t>
            </a:r>
            <a:endParaRPr lang="en-US" sz="1400" i="1" dirty="0" smtClean="0">
              <a:latin typeface="Segoe UI" panose="020B0502040204020203" pitchFamily="34" charset="0"/>
              <a:cs typeface="Segoe UI" panose="020B0502040204020203" pitchFamily="34" charset="0"/>
            </a:endParaRPr>
          </a:p>
          <a:p>
            <a:pPr lvl="1" algn="just">
              <a:lnSpc>
                <a:spcPct val="150000"/>
              </a:lnSpc>
            </a:pPr>
            <a:endParaRPr lang="en-US" sz="800" dirty="0" smtClean="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It </a:t>
            </a:r>
            <a:r>
              <a:rPr lang="en-US" sz="1400" dirty="0">
                <a:latin typeface="Segoe UI" panose="020B0502040204020203" pitchFamily="34" charset="0"/>
                <a:cs typeface="Segoe UI" panose="020B0502040204020203" pitchFamily="34" charset="0"/>
              </a:rPr>
              <a:t>is suggested to add a provision that CTUIL shall be the nodal agency for determination of such charges and recovery thereof in consultation with the Designated Authority</a:t>
            </a:r>
            <a:r>
              <a:rPr lang="en-US" sz="1400" dirty="0" smtClean="0">
                <a:latin typeface="Segoe UI" panose="020B0502040204020203" pitchFamily="34" charset="0"/>
                <a:cs typeface="Segoe UI" panose="020B0502040204020203" pitchFamily="34" charset="0"/>
              </a:rPr>
              <a:t>.</a:t>
            </a:r>
          </a:p>
          <a:p>
            <a:pPr lvl="1" algn="just">
              <a:lnSpc>
                <a:spcPct val="150000"/>
              </a:lnSpc>
            </a:pPr>
            <a:endParaRPr lang="en-US" sz="800" dirty="0" smtClean="0">
              <a:latin typeface="Segoe UI" panose="020B0502040204020203" pitchFamily="34" charset="0"/>
              <a:cs typeface="Segoe UI" panose="020B0502040204020203" pitchFamily="34" charset="0"/>
            </a:endParaRPr>
          </a:p>
          <a:p>
            <a:pPr lvl="1" algn="just">
              <a:lnSpc>
                <a:spcPct val="150000"/>
              </a:lnSpc>
            </a:pPr>
            <a:r>
              <a:rPr lang="en-US" sz="2000" b="1" dirty="0" smtClean="0">
                <a:solidFill>
                  <a:schemeClr val="accent2">
                    <a:lumMod val="75000"/>
                  </a:schemeClr>
                </a:solidFill>
                <a:latin typeface="Segoe UI" panose="020B0502040204020203" pitchFamily="34" charset="0"/>
                <a:cs typeface="Segoe UI" panose="020B0502040204020203" pitchFamily="34" charset="0"/>
              </a:rPr>
              <a:t>7. </a:t>
            </a:r>
            <a:r>
              <a:rPr lang="en-US" sz="2000" b="1" dirty="0">
                <a:solidFill>
                  <a:schemeClr val="accent2">
                    <a:lumMod val="75000"/>
                  </a:schemeClr>
                </a:solidFill>
                <a:latin typeface="Segoe UI" panose="020B0502040204020203" pitchFamily="34" charset="0"/>
                <a:cs typeface="Segoe UI" panose="020B0502040204020203" pitchFamily="34" charset="0"/>
              </a:rPr>
              <a:t>Clarity in determination of transmission charges for project under RTM mode:</a:t>
            </a:r>
          </a:p>
          <a:p>
            <a:pPr lvl="1" algn="just">
              <a:lnSpc>
                <a:spcPct val="150000"/>
              </a:lnSpc>
            </a:pPr>
            <a:endParaRPr lang="en-US" sz="800" dirty="0">
              <a:latin typeface="Segoe UI" panose="020B0502040204020203" pitchFamily="34" charset="0"/>
              <a:cs typeface="Segoe UI" panose="020B0502040204020203" pitchFamily="34" charset="0"/>
            </a:endParaRPr>
          </a:p>
          <a:p>
            <a:pPr lvl="2" algn="just">
              <a:lnSpc>
                <a:spcPct val="150000"/>
              </a:lnSpc>
            </a:pPr>
            <a:r>
              <a:rPr lang="en-US" sz="1400" i="1" dirty="0">
                <a:latin typeface="Segoe UI" panose="020B0502040204020203" pitchFamily="34" charset="0"/>
                <a:cs typeface="Segoe UI" panose="020B0502040204020203" pitchFamily="34" charset="0"/>
              </a:rPr>
              <a:t>The amended Clause 5 of principal regulation states that “In the event of delay by the transmission licensee in commissioning of the transmission system within India beyond its scheduled date and the generating company is ready with its generating station or unit(s), the transmission licensee shall pay transmission charges (which such transmission licensee would have received after achieving COD) to generating company or the trading licensee on behalf of such generating company........”. </a:t>
            </a:r>
            <a:endParaRPr lang="en-US" sz="1400" i="1" dirty="0" smtClean="0">
              <a:latin typeface="Segoe UI" panose="020B0502040204020203" pitchFamily="34" charset="0"/>
              <a:cs typeface="Segoe UI" panose="020B0502040204020203" pitchFamily="34" charset="0"/>
            </a:endParaRPr>
          </a:p>
          <a:p>
            <a:pPr lvl="2" algn="just">
              <a:lnSpc>
                <a:spcPct val="150000"/>
              </a:lnSpc>
            </a:pPr>
            <a:endParaRPr lang="en-US" sz="800" i="1" dirty="0">
              <a:latin typeface="Segoe UI" panose="020B0502040204020203" pitchFamily="34" charset="0"/>
              <a:cs typeface="Segoe UI" panose="020B0502040204020203" pitchFamily="34" charset="0"/>
            </a:endParaRPr>
          </a:p>
          <a:p>
            <a:pPr lvl="2" algn="just">
              <a:lnSpc>
                <a:spcPct val="150000"/>
              </a:lnSpc>
            </a:pPr>
            <a:r>
              <a:rPr lang="en-US" sz="1400" dirty="0">
                <a:latin typeface="Segoe UI" panose="020B0502040204020203" pitchFamily="34" charset="0"/>
                <a:cs typeface="Segoe UI" panose="020B0502040204020203" pitchFamily="34" charset="0"/>
              </a:rPr>
              <a:t>The transmission charges for the transmission project under TBCB mode is available whereas for the projects under RTM (Regulatory Tariff Mechanism mode) mode it will be challenging to calculate the charges for a transmission system that has not achieved COD. Therefore, it is proposed to include a provision for some indicative charges in the Regulation for RTM based projects for transmission lines</a:t>
            </a:r>
            <a:r>
              <a:rPr lang="en-US" sz="1400" dirty="0" smtClean="0">
                <a:latin typeface="Segoe UI" panose="020B0502040204020203" pitchFamily="34" charset="0"/>
                <a:cs typeface="Segoe UI" panose="020B0502040204020203" pitchFamily="34" charset="0"/>
              </a:rPr>
              <a:t>.</a:t>
            </a:r>
            <a:endParaRPr lang="en-US" sz="14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5</a:t>
            </a:fld>
            <a:endParaRPr lang="en-IN" dirty="0"/>
          </a:p>
        </p:txBody>
      </p:sp>
    </p:spTree>
    <p:extLst>
      <p:ext uri="{BB962C8B-B14F-4D97-AF65-F5344CB8AC3E}">
        <p14:creationId xmlns:p14="http://schemas.microsoft.com/office/powerpoint/2010/main" val="1008601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57" y="569511"/>
            <a:ext cx="12162971" cy="6209392"/>
          </a:xfrm>
          <a:prstGeom prst="rect">
            <a:avLst/>
          </a:prstGeom>
          <a:noFill/>
        </p:spPr>
        <p:txBody>
          <a:bodyPr wrap="square" rtlCol="0">
            <a:spAutoFit/>
          </a:bodyPr>
          <a:lstStyle/>
          <a:p>
            <a:pPr lvl="1" algn="just">
              <a:lnSpc>
                <a:spcPct val="150000"/>
              </a:lnSpc>
            </a:pPr>
            <a:endParaRPr lang="en-US" sz="400" dirty="0">
              <a:latin typeface="Segoe UI" panose="020B0502040204020203" pitchFamily="34" charset="0"/>
              <a:cs typeface="Segoe UI" panose="020B0502040204020203" pitchFamily="34" charset="0"/>
            </a:endParaRPr>
          </a:p>
          <a:p>
            <a:pPr lvl="2" algn="just">
              <a:lnSpc>
                <a:spcPct val="150000"/>
              </a:lnSpc>
            </a:pPr>
            <a:endParaRPr lang="en-US" sz="1400" dirty="0" smtClean="0">
              <a:latin typeface="Segoe UI" panose="020B0502040204020203" pitchFamily="34" charset="0"/>
              <a:cs typeface="Segoe UI" panose="020B0502040204020203" pitchFamily="34" charset="0"/>
            </a:endParaRPr>
          </a:p>
          <a:p>
            <a:pPr lvl="1" algn="just">
              <a:lnSpc>
                <a:spcPct val="150000"/>
              </a:lnSpc>
            </a:pPr>
            <a:endParaRPr lang="en-US" sz="400" dirty="0">
              <a:latin typeface="Segoe UI" panose="020B0502040204020203" pitchFamily="34" charset="0"/>
              <a:cs typeface="Segoe UI" panose="020B0502040204020203" pitchFamily="34" charset="0"/>
            </a:endParaRPr>
          </a:p>
          <a:p>
            <a:pPr marL="1257300" lvl="2" indent="-342900" algn="just">
              <a:lnSpc>
                <a:spcPct val="150000"/>
              </a:lnSpc>
              <a:buFont typeface="+mj-lt"/>
              <a:buAutoNum type="arabicPeriod"/>
            </a:pPr>
            <a:r>
              <a:rPr lang="en-US" sz="1400" dirty="0">
                <a:latin typeface="Segoe UI" panose="020B0502040204020203" pitchFamily="34" charset="0"/>
                <a:cs typeface="Segoe UI" panose="020B0502040204020203" pitchFamily="34" charset="0"/>
              </a:rPr>
              <a:t>The Annexure II - S. No. (a-vi) and S. No. (b-vii) of the draft regulation talks about the sharing of over-recovered transmission charges of CBTL (recovery of transmission charges for the use on Indian portion of the </a:t>
            </a:r>
            <a:r>
              <a:rPr lang="en-US" sz="1400" b="1" dirty="0">
                <a:latin typeface="Segoe UI" panose="020B0502040204020203" pitchFamily="34" charset="0"/>
                <a:cs typeface="Segoe UI" panose="020B0502040204020203" pitchFamily="34" charset="0"/>
              </a:rPr>
              <a:t>CBTL (Cross Border Transmission Link) </a:t>
            </a:r>
            <a:r>
              <a:rPr lang="en-US" sz="1400" dirty="0">
                <a:latin typeface="Segoe UI" panose="020B0502040204020203" pitchFamily="34" charset="0"/>
                <a:cs typeface="Segoe UI" panose="020B0502040204020203" pitchFamily="34" charset="0"/>
              </a:rPr>
              <a:t>on per unit rate basis. </a:t>
            </a:r>
          </a:p>
          <a:p>
            <a:pPr lvl="2" algn="just">
              <a:lnSpc>
                <a:spcPct val="150000"/>
              </a:lnSpc>
            </a:pPr>
            <a:endParaRPr lang="en-US" sz="800" dirty="0">
              <a:latin typeface="Segoe UI" panose="020B0502040204020203" pitchFamily="34" charset="0"/>
              <a:cs typeface="Segoe UI" panose="020B0502040204020203" pitchFamily="34" charset="0"/>
            </a:endParaRPr>
          </a:p>
          <a:p>
            <a:pPr lvl="3" algn="just">
              <a:lnSpc>
                <a:spcPct val="150000"/>
              </a:lnSpc>
            </a:pPr>
            <a:r>
              <a:rPr lang="en-US" sz="1400" i="1" dirty="0">
                <a:latin typeface="Segoe UI" panose="020B0502040204020203" pitchFamily="34" charset="0"/>
                <a:cs typeface="Segoe UI" panose="020B0502040204020203" pitchFamily="34" charset="0"/>
              </a:rPr>
              <a:t>“The per unit rate shall be payable by the: </a:t>
            </a:r>
          </a:p>
          <a:p>
            <a:pPr lvl="3" algn="just">
              <a:lnSpc>
                <a:spcPct val="150000"/>
              </a:lnSpc>
            </a:pPr>
            <a:r>
              <a:rPr lang="en-US" sz="1400" i="1" dirty="0">
                <a:latin typeface="Segoe UI" panose="020B0502040204020203" pitchFamily="34" charset="0"/>
                <a:cs typeface="Segoe UI" panose="020B0502040204020203" pitchFamily="34" charset="0"/>
              </a:rPr>
              <a:t>a. Participating entity drawing power through the CBTL based on scheduled </a:t>
            </a:r>
            <a:r>
              <a:rPr lang="en-US" sz="1400" i="1" dirty="0" err="1">
                <a:latin typeface="Segoe UI" panose="020B0502040204020203" pitchFamily="34" charset="0"/>
                <a:cs typeface="Segoe UI" panose="020B0502040204020203" pitchFamily="34" charset="0"/>
              </a:rPr>
              <a:t>drawal</a:t>
            </a:r>
            <a:r>
              <a:rPr lang="en-US" sz="1400" i="1" dirty="0">
                <a:latin typeface="Segoe UI" panose="020B0502040204020203" pitchFamily="34" charset="0"/>
                <a:cs typeface="Segoe UI" panose="020B0502040204020203" pitchFamily="34" charset="0"/>
              </a:rPr>
              <a:t>.</a:t>
            </a:r>
          </a:p>
          <a:p>
            <a:pPr lvl="3" algn="just">
              <a:lnSpc>
                <a:spcPct val="150000"/>
              </a:lnSpc>
            </a:pPr>
            <a:r>
              <a:rPr lang="en-US" sz="1400" i="1" dirty="0">
                <a:latin typeface="Segoe UI" panose="020B0502040204020203" pitchFamily="34" charset="0"/>
                <a:cs typeface="Segoe UI" panose="020B0502040204020203" pitchFamily="34" charset="0"/>
              </a:rPr>
              <a:t>b. Participating entity injecting power into the Indian grid under collective transactions at Indian Power exchanges using such CBTL shall also pay transmission charges for such CBTL at per unit rate as determined under sub-clause (ii) of this Clause”</a:t>
            </a:r>
          </a:p>
          <a:p>
            <a:pPr lvl="2" algn="just">
              <a:lnSpc>
                <a:spcPct val="150000"/>
              </a:lnSpc>
            </a:pPr>
            <a:endParaRPr lang="en-US" sz="800" dirty="0" smtClean="0">
              <a:latin typeface="Segoe UI" panose="020B0502040204020203" pitchFamily="34" charset="0"/>
              <a:cs typeface="Segoe UI" panose="020B0502040204020203" pitchFamily="34" charset="0"/>
            </a:endParaRPr>
          </a:p>
          <a:p>
            <a:pPr lvl="2" algn="just">
              <a:lnSpc>
                <a:spcPct val="150000"/>
              </a:lnSpc>
            </a:pPr>
            <a:r>
              <a:rPr lang="en-US" sz="1400" dirty="0" smtClean="0">
                <a:latin typeface="Segoe UI" panose="020B0502040204020203" pitchFamily="34" charset="0"/>
                <a:cs typeface="Segoe UI" panose="020B0502040204020203" pitchFamily="34" charset="0"/>
              </a:rPr>
              <a:t>It is suggested that the CTUIL may raise the bill for the scheduled </a:t>
            </a:r>
            <a:r>
              <a:rPr lang="en-US" sz="1400" dirty="0" err="1" smtClean="0">
                <a:latin typeface="Segoe UI" panose="020B0502040204020203" pitchFamily="34" charset="0"/>
                <a:cs typeface="Segoe UI" panose="020B0502040204020203" pitchFamily="34" charset="0"/>
              </a:rPr>
              <a:t>drawal</a:t>
            </a:r>
            <a:r>
              <a:rPr lang="en-US" sz="1400" dirty="0" smtClean="0">
                <a:latin typeface="Segoe UI" panose="020B0502040204020203" pitchFamily="34" charset="0"/>
                <a:cs typeface="Segoe UI" panose="020B0502040204020203" pitchFamily="34" charset="0"/>
              </a:rPr>
              <a:t> of power through the CBTL.</a:t>
            </a:r>
          </a:p>
          <a:p>
            <a:pPr lvl="2" algn="just">
              <a:lnSpc>
                <a:spcPct val="150000"/>
              </a:lnSpc>
            </a:pPr>
            <a:r>
              <a:rPr lang="en-US" sz="1400" b="1" dirty="0" smtClean="0">
                <a:latin typeface="Segoe UI" panose="020B0502040204020203" pitchFamily="34" charset="0"/>
                <a:cs typeface="Segoe UI" panose="020B0502040204020203" pitchFamily="34" charset="0"/>
              </a:rPr>
              <a:t>In case, the cross border entity is transacting through collective transactions</a:t>
            </a:r>
            <a:r>
              <a:rPr lang="en-US" sz="1400" dirty="0" smtClean="0">
                <a:latin typeface="Segoe UI" panose="020B0502040204020203" pitchFamily="34" charset="0"/>
                <a:cs typeface="Segoe UI" panose="020B0502040204020203" pitchFamily="34" charset="0"/>
              </a:rPr>
              <a:t>, power is drawn through multiple cross border links on a net country basis. </a:t>
            </a:r>
            <a:r>
              <a:rPr lang="en-US" sz="1400" b="1" dirty="0" smtClean="0">
                <a:latin typeface="Segoe UI" panose="020B0502040204020203" pitchFamily="34" charset="0"/>
                <a:cs typeface="Segoe UI" panose="020B0502040204020203" pitchFamily="34" charset="0"/>
              </a:rPr>
              <a:t>Therefore, determining charges for a CBTL for such transactions may not be feasible</a:t>
            </a:r>
            <a:r>
              <a:rPr lang="en-US" sz="1400" dirty="0" smtClean="0">
                <a:latin typeface="Segoe UI" panose="020B0502040204020203" pitchFamily="34" charset="0"/>
                <a:cs typeface="Segoe UI" panose="020B0502040204020203" pitchFamily="34" charset="0"/>
              </a:rPr>
              <a:t>. Necessary provisions may be incorporated in the regulations to factor energy scheduled under collective transactions.</a:t>
            </a:r>
          </a:p>
          <a:p>
            <a:pPr lvl="2" algn="just">
              <a:lnSpc>
                <a:spcPct val="150000"/>
              </a:lnSpc>
            </a:pPr>
            <a:endParaRPr lang="en-US" sz="800" dirty="0" smtClean="0">
              <a:latin typeface="Segoe UI" panose="020B0502040204020203" pitchFamily="34" charset="0"/>
              <a:cs typeface="Segoe UI" panose="020B0502040204020203" pitchFamily="34" charset="0"/>
            </a:endParaRPr>
          </a:p>
          <a:p>
            <a:pPr marL="1257300" lvl="2" indent="-342900" algn="just">
              <a:lnSpc>
                <a:spcPct val="150000"/>
              </a:lnSpc>
              <a:buAutoNum type="arabicPeriod" startAt="2"/>
            </a:pPr>
            <a:r>
              <a:rPr lang="en-US" sz="1400" dirty="0" smtClean="0">
                <a:latin typeface="Segoe UI" panose="020B0502040204020203" pitchFamily="34" charset="0"/>
                <a:cs typeface="Segoe UI" panose="020B0502040204020203" pitchFamily="34" charset="0"/>
              </a:rPr>
              <a:t>Annexure II – S. No. (a-iv), (</a:t>
            </a:r>
            <a:r>
              <a:rPr lang="en-US" sz="1400" dirty="0" err="1" smtClean="0">
                <a:latin typeface="Segoe UI" panose="020B0502040204020203" pitchFamily="34" charset="0"/>
                <a:cs typeface="Segoe UI" panose="020B0502040204020203" pitchFamily="34" charset="0"/>
              </a:rPr>
              <a:t>a-v</a:t>
            </a:r>
            <a:r>
              <a:rPr lang="en-US" sz="1400" dirty="0" smtClean="0">
                <a:latin typeface="Segoe UI" panose="020B0502040204020203" pitchFamily="34" charset="0"/>
                <a:cs typeface="Segoe UI" panose="020B0502040204020203" pitchFamily="34" charset="0"/>
              </a:rPr>
              <a:t>), (b-v), and (b-vi) of the draft </a:t>
            </a:r>
            <a:r>
              <a:rPr lang="en-US" sz="1400" b="1" dirty="0" smtClean="0">
                <a:latin typeface="Segoe UI" panose="020B0502040204020203" pitchFamily="34" charset="0"/>
                <a:cs typeface="Segoe UI" panose="020B0502040204020203" pitchFamily="34" charset="0"/>
              </a:rPr>
              <a:t>regulation restricts the entity for over-</a:t>
            </a:r>
            <a:r>
              <a:rPr lang="en-US" sz="1400" b="1" dirty="0" err="1" smtClean="0">
                <a:latin typeface="Segoe UI" panose="020B0502040204020203" pitchFamily="34" charset="0"/>
                <a:cs typeface="Segoe UI" panose="020B0502040204020203" pitchFamily="34" charset="0"/>
              </a:rPr>
              <a:t>drawal</a:t>
            </a:r>
            <a:r>
              <a:rPr lang="en-US" sz="1400" b="1" dirty="0" smtClean="0">
                <a:latin typeface="Segoe UI" panose="020B0502040204020203" pitchFamily="34" charset="0"/>
                <a:cs typeface="Segoe UI" panose="020B0502040204020203" pitchFamily="34" charset="0"/>
              </a:rPr>
              <a:t> or over-injection beyond the approved access quantum</a:t>
            </a:r>
            <a:r>
              <a:rPr lang="en-US" sz="1400" dirty="0" smtClean="0">
                <a:latin typeface="Segoe UI" panose="020B0502040204020203" pitchFamily="34" charset="0"/>
                <a:cs typeface="Segoe UI" panose="020B0502040204020203" pitchFamily="34" charset="0"/>
              </a:rPr>
              <a:t>. However, for cross border transactions, scheduling and accounting is done on net country basis and not on link-wise. Hence, cross border link wise charge determination may not be feasible. Hence, it is requested to modify the provisions accordingly.</a:t>
            </a:r>
          </a:p>
        </p:txBody>
      </p:sp>
      <p:sp>
        <p:nvSpPr>
          <p:cNvPr id="2" name="Slide Number Placeholder 1"/>
          <p:cNvSpPr>
            <a:spLocks noGrp="1"/>
          </p:cNvSpPr>
          <p:nvPr>
            <p:ph type="sldNum" sz="quarter" idx="4"/>
          </p:nvPr>
        </p:nvSpPr>
        <p:spPr/>
        <p:txBody>
          <a:bodyPr/>
          <a:lstStyle/>
          <a:p>
            <a:fld id="{4E281064-9989-48BB-BE4B-F87BD6ADF5E5}" type="slidenum">
              <a:rPr lang="en-IN" smtClean="0"/>
              <a:t>6</a:t>
            </a:fld>
            <a:endParaRPr lang="en-IN" dirty="0"/>
          </a:p>
        </p:txBody>
      </p:sp>
      <p:sp>
        <p:nvSpPr>
          <p:cNvPr id="6" name="TextBox 5"/>
          <p:cNvSpPr txBox="1"/>
          <p:nvPr/>
        </p:nvSpPr>
        <p:spPr>
          <a:xfrm>
            <a:off x="-116116" y="-243651"/>
            <a:ext cx="9971315" cy="1800493"/>
          </a:xfrm>
          <a:prstGeom prst="rect">
            <a:avLst/>
          </a:prstGeom>
          <a:noFill/>
        </p:spPr>
        <p:txBody>
          <a:bodyPr wrap="square" rtlCol="0">
            <a:spAutoFit/>
          </a:bodyPr>
          <a:lstStyle/>
          <a:p>
            <a:pPr lvl="1" algn="just">
              <a:lnSpc>
                <a:spcPct val="150000"/>
              </a:lnSpc>
            </a:pPr>
            <a:endParaRPr lang="en-US" sz="400" dirty="0">
              <a:latin typeface="Segoe UI" panose="020B0502040204020203" pitchFamily="34" charset="0"/>
              <a:cs typeface="Segoe UI" panose="020B0502040204020203" pitchFamily="34" charset="0"/>
            </a:endParaRPr>
          </a:p>
          <a:p>
            <a:pPr lvl="2" algn="just">
              <a:lnSpc>
                <a:spcPct val="150000"/>
              </a:lnSpc>
            </a:pPr>
            <a:endParaRPr lang="en-US" sz="1400" dirty="0" smtClean="0">
              <a:latin typeface="Segoe UI" panose="020B0502040204020203" pitchFamily="34" charset="0"/>
              <a:cs typeface="Segoe UI" panose="020B0502040204020203" pitchFamily="34" charset="0"/>
            </a:endParaRPr>
          </a:p>
          <a:p>
            <a:pPr lvl="1" algn="just">
              <a:lnSpc>
                <a:spcPct val="150000"/>
              </a:lnSpc>
            </a:pPr>
            <a:r>
              <a:rPr lang="en-US" sz="1900" b="1" dirty="0" smtClean="0">
                <a:solidFill>
                  <a:schemeClr val="accent2">
                    <a:lumMod val="75000"/>
                  </a:schemeClr>
                </a:solidFill>
                <a:latin typeface="Segoe UI" panose="020B0502040204020203" pitchFamily="34" charset="0"/>
                <a:cs typeface="Segoe UI" panose="020B0502040204020203" pitchFamily="34" charset="0"/>
              </a:rPr>
              <a:t>8. </a:t>
            </a:r>
            <a:r>
              <a:rPr lang="en-US" sz="1900" b="1" dirty="0">
                <a:solidFill>
                  <a:schemeClr val="accent2">
                    <a:lumMod val="75000"/>
                  </a:schemeClr>
                </a:solidFill>
                <a:latin typeface="Segoe UI" panose="020B0502040204020203" pitchFamily="34" charset="0"/>
                <a:cs typeface="Segoe UI" panose="020B0502040204020203" pitchFamily="34" charset="0"/>
              </a:rPr>
              <a:t>Clarity on CBTL Link-Wise Identification of Entity Responsible for Over-Injection or Over-</a:t>
            </a:r>
            <a:r>
              <a:rPr lang="en-US" sz="1900" b="1" dirty="0" err="1">
                <a:solidFill>
                  <a:schemeClr val="accent2">
                    <a:lumMod val="75000"/>
                  </a:schemeClr>
                </a:solidFill>
                <a:latin typeface="Segoe UI" panose="020B0502040204020203" pitchFamily="34" charset="0"/>
                <a:cs typeface="Segoe UI" panose="020B0502040204020203" pitchFamily="34" charset="0"/>
              </a:rPr>
              <a:t>Drawal</a:t>
            </a:r>
            <a:r>
              <a:rPr lang="en-US" sz="1900" b="1" dirty="0">
                <a:solidFill>
                  <a:schemeClr val="accent2">
                    <a:lumMod val="75000"/>
                  </a:schemeClr>
                </a:solidFill>
                <a:latin typeface="Segoe UI" panose="020B0502040204020203" pitchFamily="34" charset="0"/>
                <a:cs typeface="Segoe UI" panose="020B0502040204020203" pitchFamily="34" charset="0"/>
              </a:rPr>
              <a:t>:</a:t>
            </a:r>
            <a:endParaRPr lang="en-US" sz="1400" dirty="0">
              <a:latin typeface="Segoe UI" panose="020B0502040204020203" pitchFamily="34" charset="0"/>
              <a:cs typeface="Segoe UI" panose="020B0502040204020203" pitchFamily="34" charset="0"/>
            </a:endParaRPr>
          </a:p>
          <a:p>
            <a:pPr lvl="1" algn="just">
              <a:lnSpc>
                <a:spcPct val="150000"/>
              </a:lnSpc>
            </a:pPr>
            <a:endParaRPr lang="en-US" sz="400" dirty="0">
              <a:latin typeface="Segoe UI" panose="020B0502040204020203" pitchFamily="34" charset="0"/>
              <a:cs typeface="Segoe UI" panose="020B0502040204020203" pitchFamily="34" charset="0"/>
            </a:endParaRPr>
          </a:p>
          <a:p>
            <a:pPr lvl="1" algn="just">
              <a:lnSpc>
                <a:spcPct val="150000"/>
              </a:lnSpc>
            </a:pPr>
            <a:endParaRPr lang="en-US" sz="14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615" y="534746"/>
            <a:ext cx="11460300" cy="4224233"/>
          </a:xfrm>
          <a:prstGeom prst="rect">
            <a:avLst/>
          </a:prstGeom>
          <a:noFill/>
        </p:spPr>
        <p:txBody>
          <a:bodyPr wrap="square" rtlCol="0">
            <a:spAutoFit/>
          </a:bodyPr>
          <a:lstStyle/>
          <a:p>
            <a:pPr lvl="1" algn="just">
              <a:lnSpc>
                <a:spcPct val="150000"/>
              </a:lnSpc>
            </a:pPr>
            <a:endParaRPr lang="en-US" sz="1100" dirty="0" smtClean="0">
              <a:latin typeface="Segoe UI" panose="020B0502040204020203" pitchFamily="34" charset="0"/>
              <a:cs typeface="Segoe UI" panose="020B0502040204020203" pitchFamily="34" charset="0"/>
            </a:endParaRPr>
          </a:p>
          <a:p>
            <a:pPr lvl="1" algn="just">
              <a:lnSpc>
                <a:spcPct val="150000"/>
              </a:lnSpc>
            </a:pPr>
            <a:r>
              <a:rPr lang="en-US" b="1" dirty="0">
                <a:solidFill>
                  <a:schemeClr val="accent2">
                    <a:lumMod val="75000"/>
                  </a:schemeClr>
                </a:solidFill>
                <a:latin typeface="Segoe UI" panose="020B0502040204020203" pitchFamily="34" charset="0"/>
                <a:cs typeface="Segoe UI" panose="020B0502040204020203" pitchFamily="34" charset="0"/>
              </a:rPr>
              <a:t>9</a:t>
            </a:r>
            <a:r>
              <a:rPr lang="en-US" b="1" dirty="0" smtClean="0">
                <a:solidFill>
                  <a:schemeClr val="accent2">
                    <a:lumMod val="75000"/>
                  </a:schemeClr>
                </a:solidFill>
                <a:latin typeface="Segoe UI" panose="020B0502040204020203" pitchFamily="34" charset="0"/>
                <a:cs typeface="Segoe UI" panose="020B0502040204020203" pitchFamily="34" charset="0"/>
              </a:rPr>
              <a:t>. </a:t>
            </a:r>
            <a:r>
              <a:rPr lang="en-US" b="1" dirty="0">
                <a:solidFill>
                  <a:schemeClr val="accent2">
                    <a:lumMod val="75000"/>
                  </a:schemeClr>
                </a:solidFill>
                <a:latin typeface="Segoe UI" panose="020B0502040204020203" pitchFamily="34" charset="0"/>
                <a:cs typeface="Segoe UI" panose="020B0502040204020203" pitchFamily="34" charset="0"/>
              </a:rPr>
              <a:t>Considering Indian Entities only for Application for grant of T-GNA to the Indian grid</a:t>
            </a:r>
            <a:r>
              <a:rPr lang="en-US" b="1" dirty="0" smtClean="0">
                <a:solidFill>
                  <a:schemeClr val="accent2">
                    <a:lumMod val="75000"/>
                  </a:schemeClr>
                </a:solidFill>
                <a:latin typeface="Segoe UI" panose="020B0502040204020203" pitchFamily="34" charset="0"/>
                <a:cs typeface="Segoe UI" panose="020B0502040204020203" pitchFamily="34" charset="0"/>
              </a:rPr>
              <a:t>:</a:t>
            </a:r>
          </a:p>
          <a:p>
            <a:pPr lvl="1" algn="just">
              <a:lnSpc>
                <a:spcPct val="150000"/>
              </a:lnSpc>
            </a:pPr>
            <a:endParaRPr lang="en-US" sz="1100" b="1" dirty="0">
              <a:solidFill>
                <a:schemeClr val="accent2">
                  <a:lumMod val="75000"/>
                </a:schemeClr>
              </a:solidFill>
              <a:latin typeface="Segoe UI" panose="020B0502040204020203" pitchFamily="34" charset="0"/>
              <a:cs typeface="Segoe UI" panose="020B0502040204020203" pitchFamily="34" charset="0"/>
            </a:endParaRPr>
          </a:p>
          <a:p>
            <a:pPr lvl="1" algn="just">
              <a:lnSpc>
                <a:spcPct val="150000"/>
              </a:lnSpc>
            </a:pPr>
            <a:r>
              <a:rPr lang="en-US" sz="1400" i="1" dirty="0">
                <a:latin typeface="Segoe UI" panose="020B0502040204020203" pitchFamily="34" charset="0"/>
                <a:cs typeface="Segoe UI" panose="020B0502040204020203" pitchFamily="34" charset="0"/>
              </a:rPr>
              <a:t>The Clause 11 of the principal regulation states that “The Application for grant of T-GNA to the Indian grid by a Participating entity located in the </a:t>
            </a:r>
            <a:r>
              <a:rPr lang="en-US" sz="1400" i="1" dirty="0" err="1">
                <a:latin typeface="Segoe UI" panose="020B0502040204020203" pitchFamily="34" charset="0"/>
                <a:cs typeface="Segoe UI" panose="020B0502040204020203" pitchFamily="34" charset="0"/>
              </a:rPr>
              <a:t>neighbouring</a:t>
            </a:r>
            <a:r>
              <a:rPr lang="en-US" sz="1400" i="1" dirty="0">
                <a:latin typeface="Segoe UI" panose="020B0502040204020203" pitchFamily="34" charset="0"/>
                <a:cs typeface="Segoe UI" panose="020B0502040204020203" pitchFamily="34" charset="0"/>
              </a:rPr>
              <a:t> Country or by an electricity trading licensee of India, for the purpose of injection into the Indian grid or </a:t>
            </a:r>
            <a:r>
              <a:rPr lang="en-US" sz="1400" i="1" dirty="0" err="1">
                <a:latin typeface="Segoe UI" panose="020B0502040204020203" pitchFamily="34" charset="0"/>
                <a:cs typeface="Segoe UI" panose="020B0502040204020203" pitchFamily="34" charset="0"/>
              </a:rPr>
              <a:t>drawal</a:t>
            </a:r>
            <a:r>
              <a:rPr lang="en-US" sz="1400" i="1" dirty="0">
                <a:latin typeface="Segoe UI" panose="020B0502040204020203" pitchFamily="34" charset="0"/>
                <a:cs typeface="Segoe UI" panose="020B0502040204020203" pitchFamily="34" charset="0"/>
              </a:rPr>
              <a:t> from the Indian grid, for cross border trade of </a:t>
            </a:r>
            <a:r>
              <a:rPr lang="en-US" sz="1400" i="1" dirty="0" smtClean="0">
                <a:latin typeface="Segoe UI" panose="020B0502040204020203" pitchFamily="34" charset="0"/>
                <a:cs typeface="Segoe UI" panose="020B0502040204020203" pitchFamily="34" charset="0"/>
              </a:rPr>
              <a:t>electricity.............”</a:t>
            </a:r>
          </a:p>
          <a:p>
            <a:pPr lvl="1" algn="just">
              <a:lnSpc>
                <a:spcPct val="150000"/>
              </a:lnSpc>
            </a:pPr>
            <a:endParaRPr lang="en-US" sz="1100" dirty="0">
              <a:latin typeface="Segoe UI" panose="020B0502040204020203" pitchFamily="34" charset="0"/>
              <a:cs typeface="Segoe UI" panose="020B0502040204020203" pitchFamily="34" charset="0"/>
            </a:endParaRPr>
          </a:p>
          <a:p>
            <a:pPr lvl="1" algn="just">
              <a:lnSpc>
                <a:spcPct val="150000"/>
              </a:lnSpc>
            </a:pPr>
            <a:r>
              <a:rPr lang="en-US" sz="1400" dirty="0">
                <a:latin typeface="Segoe UI" panose="020B0502040204020203" pitchFamily="34" charset="0"/>
                <a:cs typeface="Segoe UI" panose="020B0502040204020203" pitchFamily="34" charset="0"/>
              </a:rPr>
              <a:t>It is suggested to consider that the TGNA applicant shall be an Indian entity only. If a TGNA applicant is a foreign entity, there will be difficulty in dealing on the part of nodal agency (NLDC) due to involvement of foreign bank account and foreign currency for transactions such as refund or receipt of TGNA charges to/from the </a:t>
            </a:r>
            <a:r>
              <a:rPr lang="en-US" sz="1400" dirty="0" smtClean="0">
                <a:latin typeface="Segoe UI" panose="020B0502040204020203" pitchFamily="34" charset="0"/>
                <a:cs typeface="Segoe UI" panose="020B0502040204020203" pitchFamily="34" charset="0"/>
              </a:rPr>
              <a:t>Applicant. </a:t>
            </a:r>
          </a:p>
          <a:p>
            <a:pPr lvl="1" algn="just">
              <a:lnSpc>
                <a:spcPct val="150000"/>
              </a:lnSpc>
            </a:pPr>
            <a:endParaRPr lang="en-US" sz="1400" dirty="0" smtClean="0">
              <a:latin typeface="Segoe UI" panose="020B0502040204020203" pitchFamily="34" charset="0"/>
              <a:cs typeface="Segoe UI" panose="020B0502040204020203" pitchFamily="34" charset="0"/>
            </a:endParaRPr>
          </a:p>
          <a:p>
            <a:pPr lvl="1" algn="just">
              <a:lnSpc>
                <a:spcPct val="150000"/>
              </a:lnSpc>
            </a:pPr>
            <a:r>
              <a:rPr lang="en-US" sz="1400" dirty="0" smtClean="0">
                <a:latin typeface="Segoe UI" panose="020B0502040204020203" pitchFamily="34" charset="0"/>
                <a:cs typeface="Segoe UI" panose="020B0502040204020203" pitchFamily="34" charset="0"/>
              </a:rPr>
              <a:t>SNA </a:t>
            </a:r>
            <a:r>
              <a:rPr lang="en-US" sz="1400" dirty="0">
                <a:latin typeface="Segoe UI" panose="020B0502040204020203" pitchFamily="34" charset="0"/>
                <a:cs typeface="Segoe UI" panose="020B0502040204020203" pitchFamily="34" charset="0"/>
              </a:rPr>
              <a:t>can be entrusted the responsibility for applying for TGNA on behalf of participating entity located in the </a:t>
            </a:r>
            <a:r>
              <a:rPr lang="en-US" sz="1400" dirty="0" err="1">
                <a:latin typeface="Segoe UI" panose="020B0502040204020203" pitchFamily="34" charset="0"/>
                <a:cs typeface="Segoe UI" panose="020B0502040204020203" pitchFamily="34" charset="0"/>
              </a:rPr>
              <a:t>neighbouring</a:t>
            </a:r>
            <a:r>
              <a:rPr lang="en-US" sz="1400" dirty="0">
                <a:latin typeface="Segoe UI" panose="020B0502040204020203" pitchFamily="34" charset="0"/>
                <a:cs typeface="Segoe UI" panose="020B0502040204020203" pitchFamily="34" charset="0"/>
              </a:rPr>
              <a:t> Country.</a:t>
            </a:r>
          </a:p>
          <a:p>
            <a:pPr lvl="1" algn="just">
              <a:lnSpc>
                <a:spcPct val="150000"/>
              </a:lnSpc>
            </a:pPr>
            <a:endParaRPr lang="en-US" sz="1600" dirty="0" smtClean="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7</a:t>
            </a:fld>
            <a:endParaRPr lang="en-IN" dirty="0"/>
          </a:p>
        </p:txBody>
      </p:sp>
    </p:spTree>
    <p:extLst>
      <p:ext uri="{BB962C8B-B14F-4D97-AF65-F5344CB8AC3E}">
        <p14:creationId xmlns:p14="http://schemas.microsoft.com/office/powerpoint/2010/main" val="311132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272"/>
            <a:ext cx="11806551" cy="4385816"/>
          </a:xfrm>
          <a:prstGeom prst="rect">
            <a:avLst/>
          </a:prstGeom>
          <a:noFill/>
        </p:spPr>
        <p:txBody>
          <a:bodyPr wrap="square" rtlCol="0">
            <a:spAutoFit/>
          </a:bodyPr>
          <a:lstStyle/>
          <a:p>
            <a:pPr lvl="2" algn="just">
              <a:lnSpc>
                <a:spcPct val="150000"/>
              </a:lnSpc>
            </a:pPr>
            <a:r>
              <a:rPr lang="en-US" sz="1400" i="1" dirty="0">
                <a:latin typeface="Segoe UI" panose="020B0502040204020203" pitchFamily="34" charset="0"/>
                <a:cs typeface="Segoe UI" panose="020B0502040204020203" pitchFamily="34" charset="0"/>
              </a:rPr>
              <a:t>The Annexure II - S. No. (a-vi) and S. No. (b-vii) of the draft regulation talks about the sharing of over-recovered transmission charges of CBTL (for the capacity under open access) “.......... the same shall be shared in the ratio of 20:80 between the owner of CBTL and entities who scheduled drawl through the CBTL. “ </a:t>
            </a:r>
            <a:endParaRPr lang="en-US" sz="1400" i="1" dirty="0" smtClean="0">
              <a:latin typeface="Segoe UI" panose="020B0502040204020203" pitchFamily="34" charset="0"/>
              <a:cs typeface="Segoe UI" panose="020B0502040204020203" pitchFamily="34" charset="0"/>
            </a:endParaRPr>
          </a:p>
          <a:p>
            <a:pPr lvl="2" algn="just">
              <a:lnSpc>
                <a:spcPct val="150000"/>
              </a:lnSpc>
            </a:pPr>
            <a:endParaRPr lang="en-US" sz="1400" i="1" dirty="0">
              <a:latin typeface="Segoe UI" panose="020B0502040204020203" pitchFamily="34" charset="0"/>
              <a:cs typeface="Segoe UI" panose="020B0502040204020203" pitchFamily="34" charset="0"/>
            </a:endParaRPr>
          </a:p>
          <a:p>
            <a:pPr lvl="2" algn="just">
              <a:lnSpc>
                <a:spcPct val="150000"/>
              </a:lnSpc>
            </a:pPr>
            <a:r>
              <a:rPr lang="en-US" sz="1400" dirty="0">
                <a:latin typeface="Segoe UI" panose="020B0502040204020203" pitchFamily="34" charset="0"/>
                <a:cs typeface="Segoe UI" panose="020B0502040204020203" pitchFamily="34" charset="0"/>
              </a:rPr>
              <a:t>Through cross border links both injection and </a:t>
            </a:r>
            <a:r>
              <a:rPr lang="en-US" sz="1400" dirty="0" err="1">
                <a:latin typeface="Segoe UI" panose="020B0502040204020203" pitchFamily="34" charset="0"/>
                <a:cs typeface="Segoe UI" panose="020B0502040204020203" pitchFamily="34" charset="0"/>
              </a:rPr>
              <a:t>drawal</a:t>
            </a:r>
            <a:r>
              <a:rPr lang="en-US" sz="1400" dirty="0">
                <a:latin typeface="Segoe UI" panose="020B0502040204020203" pitchFamily="34" charset="0"/>
                <a:cs typeface="Segoe UI" panose="020B0502040204020203" pitchFamily="34" charset="0"/>
              </a:rPr>
              <a:t> schedule is done. When power is imported from </a:t>
            </a:r>
            <a:r>
              <a:rPr lang="en-US" sz="1400" dirty="0" err="1">
                <a:latin typeface="Segoe UI" panose="020B0502040204020203" pitchFamily="34" charset="0"/>
                <a:cs typeface="Segoe UI" panose="020B0502040204020203" pitchFamily="34" charset="0"/>
              </a:rPr>
              <a:t>neighbouring</a:t>
            </a:r>
            <a:r>
              <a:rPr lang="en-US" sz="1400" dirty="0">
                <a:latin typeface="Segoe UI" panose="020B0502040204020203" pitchFamily="34" charset="0"/>
                <a:cs typeface="Segoe UI" panose="020B0502040204020203" pitchFamily="34" charset="0"/>
              </a:rPr>
              <a:t> country </a:t>
            </a:r>
            <a:r>
              <a:rPr lang="en-US" sz="1400" dirty="0" err="1">
                <a:latin typeface="Segoe UI" panose="020B0502040204020203" pitchFamily="34" charset="0"/>
                <a:cs typeface="Segoe UI" panose="020B0502040204020203" pitchFamily="34" charset="0"/>
              </a:rPr>
              <a:t>drawal</a:t>
            </a:r>
            <a:r>
              <a:rPr lang="en-US" sz="1400" dirty="0">
                <a:latin typeface="Segoe UI" panose="020B0502040204020203" pitchFamily="34" charset="0"/>
                <a:cs typeface="Segoe UI" panose="020B0502040204020203" pitchFamily="34" charset="0"/>
              </a:rPr>
              <a:t> schedule is prepared for Indian entities. Further, when power is exported to </a:t>
            </a:r>
            <a:r>
              <a:rPr lang="en-US" sz="1400" dirty="0" err="1">
                <a:latin typeface="Segoe UI" panose="020B0502040204020203" pitchFamily="34" charset="0"/>
                <a:cs typeface="Segoe UI" panose="020B0502040204020203" pitchFamily="34" charset="0"/>
              </a:rPr>
              <a:t>neighbouring</a:t>
            </a:r>
            <a:r>
              <a:rPr lang="en-US" sz="1400" dirty="0">
                <a:latin typeface="Segoe UI" panose="020B0502040204020203" pitchFamily="34" charset="0"/>
                <a:cs typeface="Segoe UI" panose="020B0502040204020203" pitchFamily="34" charset="0"/>
              </a:rPr>
              <a:t> country </a:t>
            </a:r>
            <a:r>
              <a:rPr lang="en-US" sz="1400" dirty="0" err="1">
                <a:latin typeface="Segoe UI" panose="020B0502040204020203" pitchFamily="34" charset="0"/>
                <a:cs typeface="Segoe UI" panose="020B0502040204020203" pitchFamily="34" charset="0"/>
              </a:rPr>
              <a:t>drawal</a:t>
            </a:r>
            <a:r>
              <a:rPr lang="en-US" sz="1400" dirty="0">
                <a:latin typeface="Segoe UI" panose="020B0502040204020203" pitchFamily="34" charset="0"/>
                <a:cs typeface="Segoe UI" panose="020B0502040204020203" pitchFamily="34" charset="0"/>
              </a:rPr>
              <a:t> schedule is prepared for cross border entities. The 80% benefit of over recovery of transmission charges above the approved tariff shall be shared by entities who scheduled drawl through the CBTL. </a:t>
            </a:r>
            <a:endParaRPr lang="en-US" sz="1400" dirty="0" smtClean="0">
              <a:latin typeface="Segoe UI" panose="020B0502040204020203" pitchFamily="34" charset="0"/>
              <a:cs typeface="Segoe UI" panose="020B0502040204020203" pitchFamily="34" charset="0"/>
            </a:endParaRPr>
          </a:p>
          <a:p>
            <a:pPr lvl="2" algn="just">
              <a:lnSpc>
                <a:spcPct val="150000"/>
              </a:lnSpc>
            </a:pPr>
            <a:endParaRPr lang="en-US" sz="1400" dirty="0">
              <a:latin typeface="Segoe UI" panose="020B0502040204020203" pitchFamily="34" charset="0"/>
              <a:cs typeface="Segoe UI" panose="020B0502040204020203" pitchFamily="34" charset="0"/>
            </a:endParaRPr>
          </a:p>
          <a:p>
            <a:pPr lvl="2" algn="just">
              <a:lnSpc>
                <a:spcPct val="150000"/>
              </a:lnSpc>
            </a:pPr>
            <a:r>
              <a:rPr lang="en-US" sz="1400" dirty="0">
                <a:latin typeface="Segoe UI" panose="020B0502040204020203" pitchFamily="34" charset="0"/>
                <a:cs typeface="Segoe UI" panose="020B0502040204020203" pitchFamily="34" charset="0"/>
              </a:rPr>
              <a:t>As per above, the benefit will be shared by cross border entities and Indian entities both. However, as per the Regulation the transmission charge of CBTL will be paid by cross border entities only. </a:t>
            </a:r>
          </a:p>
          <a:p>
            <a:pPr lvl="2" algn="just">
              <a:lnSpc>
                <a:spcPct val="150000"/>
              </a:lnSpc>
            </a:pPr>
            <a:r>
              <a:rPr lang="en-US" sz="1400" dirty="0">
                <a:latin typeface="Segoe UI" panose="020B0502040204020203" pitchFamily="34" charset="0"/>
                <a:cs typeface="Segoe UI" panose="020B0502040204020203" pitchFamily="34" charset="0"/>
              </a:rPr>
              <a:t>Thus, it is suggested that the Clause (b-vii) of Annexure II provision may be suitably modified so that benefit shall be shared with the entities who are paying transmission charge of the CBTL</a:t>
            </a:r>
          </a:p>
          <a:p>
            <a:pPr lvl="1" algn="just">
              <a:lnSpc>
                <a:spcPct val="150000"/>
              </a:lnSpc>
            </a:pPr>
            <a:endParaRPr lang="en-US" sz="4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8</a:t>
            </a:fld>
            <a:endParaRPr lang="en-IN" dirty="0"/>
          </a:p>
        </p:txBody>
      </p:sp>
      <p:sp>
        <p:nvSpPr>
          <p:cNvPr id="5" name="TextBox 4"/>
          <p:cNvSpPr txBox="1"/>
          <p:nvPr/>
        </p:nvSpPr>
        <p:spPr>
          <a:xfrm>
            <a:off x="0" y="692189"/>
            <a:ext cx="10284047" cy="553998"/>
          </a:xfrm>
          <a:prstGeom prst="rect">
            <a:avLst/>
          </a:prstGeom>
          <a:noFill/>
        </p:spPr>
        <p:txBody>
          <a:bodyPr wrap="square" rtlCol="0">
            <a:spAutoFit/>
          </a:bodyPr>
          <a:lstStyle/>
          <a:p>
            <a:pPr lvl="1" algn="just">
              <a:lnSpc>
                <a:spcPct val="150000"/>
              </a:lnSpc>
            </a:pPr>
            <a:r>
              <a:rPr lang="en-US" sz="2000" b="1" dirty="0" smtClean="0">
                <a:solidFill>
                  <a:schemeClr val="accent2">
                    <a:lumMod val="75000"/>
                  </a:schemeClr>
                </a:solidFill>
                <a:latin typeface="Segoe UI" panose="020B0502040204020203" pitchFamily="34" charset="0"/>
                <a:cs typeface="Segoe UI" panose="020B0502040204020203" pitchFamily="34" charset="0"/>
              </a:rPr>
              <a:t>10. Sharing </a:t>
            </a:r>
            <a:r>
              <a:rPr lang="en-US" sz="2000" b="1" dirty="0">
                <a:solidFill>
                  <a:schemeClr val="accent2">
                    <a:lumMod val="75000"/>
                  </a:schemeClr>
                </a:solidFill>
                <a:latin typeface="Segoe UI" panose="020B0502040204020203" pitchFamily="34" charset="0"/>
                <a:cs typeface="Segoe UI" panose="020B0502040204020203" pitchFamily="34" charset="0"/>
              </a:rPr>
              <a:t>of over recovered transmission charges of CBTL between its Entities:</a:t>
            </a:r>
          </a:p>
        </p:txBody>
      </p:sp>
    </p:spTree>
    <p:extLst>
      <p:ext uri="{BB962C8B-B14F-4D97-AF65-F5344CB8AC3E}">
        <p14:creationId xmlns:p14="http://schemas.microsoft.com/office/powerpoint/2010/main" val="3663398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671118" y="1124504"/>
            <a:ext cx="10192625" cy="677108"/>
          </a:xfrm>
          <a:prstGeom prst="rect">
            <a:avLst/>
          </a:prstGeom>
          <a:noFill/>
        </p:spPr>
        <p:txBody>
          <a:bodyPr wrap="square" rtlCol="0">
            <a:spAutoFit/>
          </a:bodyPr>
          <a:lstStyle/>
          <a:p>
            <a:endParaRPr lang="en-US" dirty="0"/>
          </a:p>
          <a:p>
            <a:endParaRPr lang="en-IN" sz="2000" dirty="0"/>
          </a:p>
        </p:txBody>
      </p:sp>
      <p:sp>
        <p:nvSpPr>
          <p:cNvPr id="2" name="TextBox 1"/>
          <p:cNvSpPr txBox="1"/>
          <p:nvPr/>
        </p:nvSpPr>
        <p:spPr>
          <a:xfrm>
            <a:off x="3649627" y="2319891"/>
            <a:ext cx="4446166" cy="923330"/>
          </a:xfrm>
          <a:prstGeom prst="rect">
            <a:avLst/>
          </a:prstGeom>
          <a:noFill/>
        </p:spPr>
        <p:txBody>
          <a:bodyPr wrap="square" rtlCol="0">
            <a:spAutoFit/>
          </a:bodyPr>
          <a:lstStyle/>
          <a:p>
            <a:r>
              <a:rPr lang="en-US" sz="5400" dirty="0"/>
              <a:t>Thank You!</a:t>
            </a:r>
            <a:endParaRPr lang="en-IN" sz="5400" dirty="0"/>
          </a:p>
        </p:txBody>
      </p:sp>
      <p:sp>
        <p:nvSpPr>
          <p:cNvPr id="3" name="Slide Number Placeholder 2"/>
          <p:cNvSpPr>
            <a:spLocks noGrp="1"/>
          </p:cNvSpPr>
          <p:nvPr>
            <p:ph type="sldNum" sz="quarter" idx="12"/>
          </p:nvPr>
        </p:nvSpPr>
        <p:spPr/>
        <p:txBody>
          <a:bodyPr/>
          <a:lstStyle/>
          <a:p>
            <a:fld id="{4E281064-9989-48BB-BE4B-F87BD6ADF5E5}" type="slidenum">
              <a:rPr lang="en-IN" smtClean="0"/>
              <a:t>9</a:t>
            </a:fld>
            <a:endParaRPr lang="en-IN"/>
          </a:p>
        </p:txBody>
      </p:sp>
    </p:spTree>
    <p:extLst>
      <p:ext uri="{BB962C8B-B14F-4D97-AF65-F5344CB8AC3E}">
        <p14:creationId xmlns:p14="http://schemas.microsoft.com/office/powerpoint/2010/main" val="4081919795"/>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2.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docProps/app.xml><?xml version="1.0" encoding="utf-8"?>
<Properties xmlns="http://schemas.openxmlformats.org/officeDocument/2006/extended-properties" xmlns:vt="http://schemas.openxmlformats.org/officeDocument/2006/docPropsVTypes">
  <Template/>
  <TotalTime>2179</TotalTime>
  <Words>1690</Words>
  <Application>Microsoft Office PowerPoint</Application>
  <PresentationFormat>Widescreen</PresentationFormat>
  <Paragraphs>89</Paragraphs>
  <Slides>9</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Calibri body</vt:lpstr>
      <vt:lpstr>Calibri Light</vt:lpstr>
      <vt:lpstr>Century Gothic</vt:lpstr>
      <vt:lpstr>Gill Sans</vt:lpstr>
      <vt:lpstr>Gill Sans MT</vt:lpstr>
      <vt:lpstr>Segoe UI</vt:lpstr>
      <vt:lpstr>Custom Design</vt:lpstr>
      <vt:lpstr>16.9-Template_12.7.2016</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Debajyoti Majumder</dc:creator>
  <cp:lastModifiedBy>PRASHANT  KUMAR SINGH</cp:lastModifiedBy>
  <cp:revision>107</cp:revision>
  <dcterms:created xsi:type="dcterms:W3CDTF">2024-06-13T12:26:01Z</dcterms:created>
  <dcterms:modified xsi:type="dcterms:W3CDTF">2025-05-08T05:54:07Z</dcterms:modified>
</cp:coreProperties>
</file>